
<file path=[Content_Types].xml><?xml version="1.0" encoding="utf-8"?>
<Types xmlns="http://schemas.openxmlformats.org/package/2006/content-types">
  <Default Extension="emf" ContentType="image/x-emf"/>
  <Default Extension="jpeg" ContentType="image/jpeg"/>
  <Default Extension="mp4" ContentType="vide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autoCompressPictures="0">
  <p:sldMasterIdLst>
    <p:sldMasterId id="2147483648" r:id="rId1"/>
  </p:sldMasterIdLst>
  <p:notesMasterIdLst>
    <p:notesMasterId r:id="rId27"/>
  </p:notesMasterIdLst>
  <p:sldIdLst>
    <p:sldId id="256" r:id="rId2"/>
    <p:sldId id="259" r:id="rId3"/>
    <p:sldId id="345" r:id="rId4"/>
    <p:sldId id="344" r:id="rId5"/>
    <p:sldId id="327" r:id="rId6"/>
    <p:sldId id="329" r:id="rId7"/>
    <p:sldId id="330" r:id="rId8"/>
    <p:sldId id="331" r:id="rId9"/>
    <p:sldId id="332" r:id="rId10"/>
    <p:sldId id="326" r:id="rId11"/>
    <p:sldId id="333" r:id="rId12"/>
    <p:sldId id="334" r:id="rId13"/>
    <p:sldId id="335" r:id="rId14"/>
    <p:sldId id="336" r:id="rId15"/>
    <p:sldId id="337" r:id="rId16"/>
    <p:sldId id="350" r:id="rId17"/>
    <p:sldId id="351" r:id="rId18"/>
    <p:sldId id="355" r:id="rId19"/>
    <p:sldId id="357" r:id="rId20"/>
    <p:sldId id="358" r:id="rId21"/>
    <p:sldId id="354" r:id="rId22"/>
    <p:sldId id="323" r:id="rId23"/>
    <p:sldId id="347" r:id="rId24"/>
    <p:sldId id="348" r:id="rId25"/>
    <p:sldId id="260" r:id="rId26"/>
  </p:sldIdLst>
  <p:sldSz cx="12192000" cy="6858000"/>
  <p:notesSz cx="12192000" cy="6858000"/>
  <p:defaultTextStyle>
    <a:defPPr>
      <a:defRPr lang="es-EC"/>
    </a:defPPr>
    <a:lvl1pPr algn="l" rtl="0" eaLnBrk="0" fontAlgn="base" hangingPunct="0">
      <a:spcBef>
        <a:spcPct val="0"/>
      </a:spcBef>
      <a:spcAft>
        <a:spcPct val="0"/>
      </a:spcAft>
      <a:defRPr sz="1400" kern="1200">
        <a:solidFill>
          <a:srgbClr val="000000"/>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sz="1400" kern="1200">
        <a:solidFill>
          <a:srgbClr val="000000"/>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sz="1400" kern="1200">
        <a:solidFill>
          <a:srgbClr val="000000"/>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sz="1400" kern="1200">
        <a:solidFill>
          <a:srgbClr val="000000"/>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sz="1400" kern="1200">
        <a:solidFill>
          <a:srgbClr val="000000"/>
        </a:solidFill>
        <a:latin typeface="Arial" panose="020B0604020202020204" pitchFamily="34" charset="0"/>
        <a:ea typeface="+mn-ea"/>
        <a:cs typeface="Arial" panose="020B0604020202020204" pitchFamily="34" charset="0"/>
      </a:defRPr>
    </a:lvl5pPr>
    <a:lvl6pPr marL="2286000" algn="l" defTabSz="914400" rtl="0" eaLnBrk="1" latinLnBrk="0" hangingPunct="1">
      <a:defRPr sz="1400" kern="1200">
        <a:solidFill>
          <a:srgbClr val="000000"/>
        </a:solidFill>
        <a:latin typeface="Arial" panose="020B0604020202020204" pitchFamily="34" charset="0"/>
        <a:ea typeface="+mn-ea"/>
        <a:cs typeface="Arial" panose="020B0604020202020204" pitchFamily="34" charset="0"/>
      </a:defRPr>
    </a:lvl6pPr>
    <a:lvl7pPr marL="2743200" algn="l" defTabSz="914400" rtl="0" eaLnBrk="1" latinLnBrk="0" hangingPunct="1">
      <a:defRPr sz="1400" kern="1200">
        <a:solidFill>
          <a:srgbClr val="000000"/>
        </a:solidFill>
        <a:latin typeface="Arial" panose="020B0604020202020204" pitchFamily="34" charset="0"/>
        <a:ea typeface="+mn-ea"/>
        <a:cs typeface="Arial" panose="020B0604020202020204" pitchFamily="34" charset="0"/>
      </a:defRPr>
    </a:lvl7pPr>
    <a:lvl8pPr marL="3200400" algn="l" defTabSz="914400" rtl="0" eaLnBrk="1" latinLnBrk="0" hangingPunct="1">
      <a:defRPr sz="1400" kern="1200">
        <a:solidFill>
          <a:srgbClr val="000000"/>
        </a:solidFill>
        <a:latin typeface="Arial" panose="020B0604020202020204" pitchFamily="34" charset="0"/>
        <a:ea typeface="+mn-ea"/>
        <a:cs typeface="Arial" panose="020B0604020202020204" pitchFamily="34" charset="0"/>
      </a:defRPr>
    </a:lvl8pPr>
    <a:lvl9pPr marL="3657600" algn="l" defTabSz="914400" rtl="0" eaLnBrk="1" latinLnBrk="0" hangingPunct="1">
      <a:defRPr sz="1400" kern="1200">
        <a:solidFill>
          <a:srgbClr val="000000"/>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D7D31"/>
    <a:srgbClr val="FFC000"/>
    <a:srgbClr val="FFFFFF"/>
    <a:srgbClr val="A5A5A5"/>
    <a:srgbClr val="5B9BD5"/>
    <a:srgbClr val="E2E2E2"/>
    <a:srgbClr val="00B607"/>
    <a:srgbClr val="00CC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p:cViewPr varScale="1">
        <p:scale>
          <a:sx n="86" d="100"/>
          <a:sy n="86" d="100"/>
        </p:scale>
        <p:origin x="936" y="7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42" name="Google Shape;3;n"/>
          <p:cNvSpPr txBox="1">
            <a:spLocks noGrp="1" noChangeArrowheads="1"/>
          </p:cNvSpPr>
          <p:nvPr>
            <p:ph type="hdr" idx="2"/>
          </p:nvPr>
        </p:nvSpPr>
        <p:spPr bwMode="auto">
          <a:xfrm>
            <a:off x="0" y="0"/>
            <a:ext cx="2971800" cy="45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5" tIns="45700" rIns="91425" bIns="45700" numCol="1" anchor="t" anchorCtr="0" compatLnSpc="1"/>
          <a:lstStyle>
            <a:lvl1pPr eaLnBrk="1" hangingPunct="1">
              <a:buClr>
                <a:srgbClr val="000000"/>
              </a:buClr>
              <a:buSzPts val="1400"/>
              <a:buFont typeface="Arial" panose="020B0604020202020204" pitchFamily="34" charset="0"/>
              <a:buNone/>
              <a:defRPr sz="1200">
                <a:latin typeface="Calibri" panose="020F0502020204030204" pitchFamily="34" charset="0"/>
                <a:cs typeface="Calibri" panose="020F0502020204030204" pitchFamily="34" charset="0"/>
              </a:defRPr>
            </a:lvl1pPr>
          </a:lstStyle>
          <a:p>
            <a:endParaRPr lang="es-EC" altLang="es-EC"/>
          </a:p>
        </p:txBody>
      </p:sp>
      <p:sp>
        <p:nvSpPr>
          <p:cNvPr id="10243" name="Google Shape;4;n"/>
          <p:cNvSpPr txBox="1">
            <a:spLocks noGrp="1" noChangeArrowheads="1"/>
          </p:cNvSpPr>
          <p:nvPr>
            <p:ph type="dt" idx="10"/>
          </p:nvPr>
        </p:nvSpPr>
        <p:spPr bwMode="auto">
          <a:xfrm>
            <a:off x="3884613" y="0"/>
            <a:ext cx="2971800" cy="45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5" tIns="45700" rIns="91425" bIns="45700" numCol="1" anchor="t" anchorCtr="0" compatLnSpc="1"/>
          <a:lstStyle>
            <a:lvl1pPr algn="r" eaLnBrk="1" hangingPunct="1">
              <a:buClr>
                <a:srgbClr val="000000"/>
              </a:buClr>
              <a:buSzPts val="1400"/>
              <a:buFont typeface="Arial" panose="020B0604020202020204" pitchFamily="34" charset="0"/>
              <a:buNone/>
              <a:defRPr sz="1200">
                <a:latin typeface="Calibri" panose="020F0502020204030204" pitchFamily="34" charset="0"/>
                <a:cs typeface="Calibri" panose="020F0502020204030204" pitchFamily="34" charset="0"/>
              </a:defRPr>
            </a:lvl1pPr>
          </a:lstStyle>
          <a:p>
            <a:endParaRPr lang="es-EC" altLang="es-EC"/>
          </a:p>
        </p:txBody>
      </p:sp>
      <p:sp>
        <p:nvSpPr>
          <p:cNvPr id="10244" name="Google Shape;5;n"/>
          <p:cNvSpPr>
            <a:spLocks noGrp="1" noRot="1" noChangeAspect="1"/>
          </p:cNvSpPr>
          <p:nvPr>
            <p:ph type="sldImg" idx="3"/>
          </p:nvPr>
        </p:nvSpPr>
        <p:spPr bwMode="auto">
          <a:xfrm>
            <a:off x="685800" y="1143000"/>
            <a:ext cx="5486400" cy="3086100"/>
          </a:xfrm>
          <a:custGeom>
            <a:avLst/>
            <a:gdLst>
              <a:gd name="T0" fmla="*/ 0 w 120000"/>
              <a:gd name="T1" fmla="*/ 0 h 120000"/>
              <a:gd name="T2" fmla="*/ 120000 w 120000"/>
              <a:gd name="T3" fmla="*/ 0 h 120000"/>
              <a:gd name="T4" fmla="*/ 120000 w 120000"/>
              <a:gd name="T5" fmla="*/ 120000 h 120000"/>
              <a:gd name="T6" fmla="*/ 0 w 120000"/>
              <a:gd name="T7" fmla="*/ 120000 h 120000"/>
              <a:gd name="T8" fmla="*/ 0 w 120000"/>
              <a:gd name="T9" fmla="*/ 0 h 120000"/>
            </a:gdLst>
            <a:ahLst/>
            <a:cxnLst>
              <a:cxn ang="0">
                <a:pos x="T0" y="T1"/>
              </a:cxn>
              <a:cxn ang="0">
                <a:pos x="T2" y="T3"/>
              </a:cxn>
              <a:cxn ang="0">
                <a:pos x="T4" y="T5"/>
              </a:cxn>
              <a:cxn ang="0">
                <a:pos x="T6" y="T7"/>
              </a:cxn>
              <a:cxn ang="0">
                <a:pos x="T8" y="T9"/>
              </a:cxn>
            </a:cxnLst>
            <a:rect l="0" t="0" r="r" b="b"/>
            <a:pathLst>
              <a:path w="120000" h="120000" extrusionOk="0">
                <a:moveTo>
                  <a:pt x="0" y="0"/>
                </a:moveTo>
                <a:lnTo>
                  <a:pt x="120000" y="0"/>
                </a:lnTo>
                <a:lnTo>
                  <a:pt x="120000" y="120000"/>
                </a:lnTo>
                <a:lnTo>
                  <a:pt x="0" y="120000"/>
                </a:lnTo>
                <a:lnTo>
                  <a:pt x="0" y="0"/>
                </a:lnTo>
                <a:close/>
              </a:path>
            </a:pathLst>
          </a:custGeom>
          <a:noFill/>
          <a:ln w="12700" cap="flat" cmpd="sng">
            <a:solidFill>
              <a:srgbClr val="000000"/>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sp>
      <p:sp>
        <p:nvSpPr>
          <p:cNvPr id="10245" name="Google Shape;6;n"/>
          <p:cNvSpPr txBox="1">
            <a:spLocks noGrp="1" noChangeArrowheads="1"/>
          </p:cNvSpPr>
          <p:nvPr>
            <p:ph type="body" idx="1"/>
          </p:nvPr>
        </p:nvSpPr>
        <p:spPr bwMode="auto">
          <a:xfrm>
            <a:off x="685800" y="4400550"/>
            <a:ext cx="5486400" cy="3600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5" tIns="45700" rIns="91425" bIns="45700" numCol="1" anchor="t" anchorCtr="0" compatLnSpc="1"/>
          <a:lstStyle/>
          <a:p>
            <a:pPr lvl="0"/>
            <a:endParaRPr lang="es-EC" altLang="es-EC"/>
          </a:p>
        </p:txBody>
      </p:sp>
      <p:sp>
        <p:nvSpPr>
          <p:cNvPr id="10246" name="Google Shape;7;n"/>
          <p:cNvSpPr txBox="1">
            <a:spLocks noGrp="1" noChangeArrowheads="1"/>
          </p:cNvSpPr>
          <p:nvPr>
            <p:ph type="ftr" idx="11"/>
          </p:nvPr>
        </p:nvSpPr>
        <p:spPr bwMode="auto">
          <a:xfrm>
            <a:off x="0" y="8685213"/>
            <a:ext cx="2971800" cy="45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5" tIns="45700" rIns="91425" bIns="45700" numCol="1" anchor="b" anchorCtr="0" compatLnSpc="1"/>
          <a:lstStyle>
            <a:lvl1pPr eaLnBrk="1" hangingPunct="1">
              <a:buClr>
                <a:srgbClr val="000000"/>
              </a:buClr>
              <a:buSzPts val="1400"/>
              <a:buFont typeface="Arial" panose="020B0604020202020204" pitchFamily="34" charset="0"/>
              <a:buNone/>
              <a:defRPr sz="1200">
                <a:latin typeface="Calibri" panose="020F0502020204030204" pitchFamily="34" charset="0"/>
                <a:cs typeface="Calibri" panose="020F0502020204030204" pitchFamily="34" charset="0"/>
              </a:defRPr>
            </a:lvl1pPr>
          </a:lstStyle>
          <a:p>
            <a:endParaRPr lang="es-EC" altLang="es-EC"/>
          </a:p>
        </p:txBody>
      </p:sp>
      <p:sp>
        <p:nvSpPr>
          <p:cNvPr id="10247" name="Google Shape;8;n"/>
          <p:cNvSpPr txBox="1">
            <a:spLocks noGrp="1" noChangeArrowheads="1"/>
          </p:cNvSpPr>
          <p:nvPr>
            <p:ph type="sldNum" idx="12"/>
          </p:nvPr>
        </p:nvSpPr>
        <p:spPr bwMode="auto">
          <a:xfrm>
            <a:off x="3884613" y="8685213"/>
            <a:ext cx="2971800" cy="45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5" tIns="45700" rIns="91425" bIns="45700" numCol="1" anchor="b" anchorCtr="0" compatLnSpc="1"/>
          <a:lstStyle>
            <a:lvl1pPr algn="r" eaLnBrk="1" hangingPunct="1">
              <a:buClr>
                <a:srgbClr val="000000"/>
              </a:buClr>
              <a:buSzPts val="1200"/>
              <a:buFont typeface="Arial" panose="020B0604020202020204" pitchFamily="34" charset="0"/>
              <a:buNone/>
              <a:defRPr sz="1200">
                <a:latin typeface="Calibri" panose="020F0502020204030204" pitchFamily="34" charset="0"/>
                <a:cs typeface="Calibri" panose="020F0502020204030204" pitchFamily="34" charset="0"/>
              </a:defRPr>
            </a:lvl1pPr>
          </a:lstStyle>
          <a:p>
            <a:fld id="{3579B0B1-D63C-44BE-9010-E7DA4C53C041}" type="slidenum">
              <a:rPr lang="es-EC" altLang="es-EC"/>
              <a:t>‹Nº›</a:t>
            </a:fld>
            <a:endParaRPr lang="es-EC" altLang="es-EC"/>
          </a:p>
        </p:txBody>
      </p:sp>
    </p:spTree>
  </p:cSld>
  <p:clrMap bg1="lt1" tx1="dk1" bg2="dk2" tx2="lt2" accent1="accent1" accent2="accent2" accent3="accent3" accent4="accent4" accent5="accent5" accent6="accent6" hlink="hlink" folHlink="folHlink"/>
  <p:notesStyle>
    <a:defPPr marR="0" lvl="0" algn="l">
      <a:lnSpc>
        <a:spcPct val="100000"/>
      </a:lnSpc>
      <a:spcBef>
        <a:spcPts val="0"/>
      </a:spcBef>
      <a:spcAft>
        <a:spcPts val="0"/>
      </a:spcAft>
    </a:defPPr>
    <a:lvl1pPr marL="457200" indent="-228600" algn="l" rtl="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a:ea typeface="Arial" panose="020B0604020202020204"/>
        <a:cs typeface="Arial" panose="020B0604020202020204"/>
      </a:defRPr>
    </a:lvl1pPr>
    <a:lvl2pPr marL="914400" lvl="1" indent="-228600" algn="l" rtl="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a:ea typeface="Arial" panose="020B0604020202020204"/>
        <a:cs typeface="Arial" panose="020B0604020202020204"/>
      </a:defRPr>
    </a:lvl2pPr>
    <a:lvl3pPr marL="1371600" lvl="2" indent="-228600" algn="l" rtl="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a:ea typeface="Arial" panose="020B0604020202020204"/>
        <a:cs typeface="Arial" panose="020B0604020202020204"/>
      </a:defRPr>
    </a:lvl3pPr>
    <a:lvl4pPr marL="1828800" lvl="3" indent="-228600" algn="l" rtl="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a:ea typeface="Arial" panose="020B0604020202020204"/>
        <a:cs typeface="Arial" panose="020B0604020202020204"/>
      </a:defRPr>
    </a:lvl4pPr>
    <a:lvl5pPr marL="2286000" lvl="4" indent="-228600" algn="l" rtl="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a:ea typeface="Arial" panose="020B0604020202020204"/>
        <a:cs typeface="Arial" panose="020B0604020202020204"/>
      </a:defRPr>
    </a:lvl5pPr>
    <a:lvl6pPr marR="0" lvl="5" algn="l">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defRPr>
    </a:lvl6pPr>
    <a:lvl7pPr marR="0" lvl="6" algn="l">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defRPr>
    </a:lvl7pPr>
    <a:lvl8pPr marR="0" lvl="7" algn="l">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defRPr>
    </a:lvl8pPr>
    <a:lvl9pPr marR="0" lvl="8" algn="l">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12290" name="Google Shape;85;p1:notes"/>
          <p:cNvSpPr>
            <a:spLocks noGrp="1" noRot="1" noChangeAspect="1" noTextEdit="1"/>
          </p:cNvSpPr>
          <p:nvPr>
            <p:ph type="sldImg" idx="2"/>
          </p:nvPr>
        </p:nvSpPr>
        <p:spPr>
          <a:noFill/>
        </p:spPr>
      </p:sp>
      <p:sp>
        <p:nvSpPr>
          <p:cNvPr id="12291" name="Google Shape;86;p1:notes"/>
          <p:cNvSpPr txBox="1">
            <a:spLocks noGrp="1" noChangeArrowheads="1"/>
          </p:cNvSpPr>
          <p:nvPr>
            <p:ph type="body" idx="1"/>
          </p:nvPr>
        </p:nvSpPr>
        <p:spPr>
          <a:noFill/>
        </p:spPr>
        <p:txBody>
          <a:bodyPr/>
          <a:lstStyle/>
          <a:p>
            <a:pPr marL="0" indent="0" eaLnBrk="1" hangingPunct="1">
              <a:buSzPts val="1400"/>
            </a:pPr>
            <a:r>
              <a:rPr lang="es-EC" altLang="es-EC" sz="1200">
                <a:latin typeface="Calibri" panose="020F0502020204030204" pitchFamily="34" charset="0"/>
                <a:cs typeface="Calibri" panose="020F0502020204030204" pitchFamily="34" charset="0"/>
              </a:rPr>
              <a:t>PORTADA 1: SOLO AGREGAR EL TÍTULO DE LA PRESENTACIÓN</a:t>
            </a:r>
          </a:p>
        </p:txBody>
      </p:sp>
      <p:sp>
        <p:nvSpPr>
          <p:cNvPr id="12292" name="Google Shape;87;p1:notes"/>
          <p:cNvSpPr>
            <a:spLocks noGrp="1" noChangeArrowheads="1"/>
          </p:cNvSpPr>
          <p:nvPr>
            <p:ph type="sldNum" sz="quarter" idx="12"/>
          </p:nvPr>
        </p:nvSpPr>
        <p:spPr>
          <a:noFill/>
        </p:spPr>
        <p:txBody>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a:buSzPts val="1400"/>
            </a:pPr>
            <a:fld id="{3F25332A-4CDB-43C9-98EC-3C1233FB42EA}" type="slidenum">
              <a:rPr lang="es-EC" altLang="es-EC"/>
              <a:t>1</a:t>
            </a:fld>
            <a:endParaRPr lang="es-EC" altLang="es-EC"/>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28674" name="Google Shape;114;p4:notes"/>
          <p:cNvSpPr>
            <a:spLocks noGrp="1" noRot="1" noChangeAspect="1" noTextEdit="1"/>
          </p:cNvSpPr>
          <p:nvPr>
            <p:ph type="sldImg" idx="2"/>
          </p:nvPr>
        </p:nvSpPr>
        <p:spPr>
          <a:noFill/>
        </p:spPr>
      </p:sp>
      <p:sp>
        <p:nvSpPr>
          <p:cNvPr id="28675" name="Google Shape;115;p4:notes"/>
          <p:cNvSpPr txBox="1">
            <a:spLocks noGrp="1" noChangeArrowheads="1"/>
          </p:cNvSpPr>
          <p:nvPr>
            <p:ph type="body" idx="1"/>
          </p:nvPr>
        </p:nvSpPr>
        <p:spPr>
          <a:noFill/>
        </p:spPr>
        <p:txBody>
          <a:bodyPr/>
          <a:lstStyle/>
          <a:p>
            <a:pPr marL="0" indent="0" eaLnBrk="1" hangingPunct="1">
              <a:buSzPts val="1400"/>
            </a:pPr>
            <a:r>
              <a:rPr lang="es-EC" altLang="es-EC" sz="1200">
                <a:latin typeface="Calibri" panose="020F0502020204030204" pitchFamily="34" charset="0"/>
                <a:cs typeface="Calibri" panose="020F0502020204030204" pitchFamily="34" charset="0"/>
              </a:rPr>
              <a:t>CONTENIDO: DIAGRAMACIÓN DE DIAPOSITIVA LIBRE</a:t>
            </a:r>
          </a:p>
        </p:txBody>
      </p:sp>
      <p:sp>
        <p:nvSpPr>
          <p:cNvPr id="28676" name="Google Shape;116;p4:notes"/>
          <p:cNvSpPr>
            <a:spLocks noGrp="1" noChangeArrowheads="1"/>
          </p:cNvSpPr>
          <p:nvPr>
            <p:ph type="sldNum" sz="quarter" idx="12"/>
          </p:nvPr>
        </p:nvSpPr>
        <p:spPr>
          <a:noFill/>
        </p:spPr>
        <p:txBody>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a:buSzPts val="1400"/>
            </a:pPr>
            <a:fld id="{4DBD9E5B-E86E-4EB9-90C7-48E1F9B660C8}" type="slidenum">
              <a:rPr lang="es-EC" altLang="es-EC"/>
              <a:t>10</a:t>
            </a:fld>
            <a:endParaRPr lang="es-EC" altLang="es-EC"/>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28674" name="Google Shape;114;p4:notes"/>
          <p:cNvSpPr>
            <a:spLocks noGrp="1" noRot="1" noChangeAspect="1" noTextEdit="1"/>
          </p:cNvSpPr>
          <p:nvPr>
            <p:ph type="sldImg" idx="2"/>
          </p:nvPr>
        </p:nvSpPr>
        <p:spPr>
          <a:noFill/>
        </p:spPr>
      </p:sp>
      <p:sp>
        <p:nvSpPr>
          <p:cNvPr id="28675" name="Google Shape;115;p4:notes"/>
          <p:cNvSpPr txBox="1">
            <a:spLocks noGrp="1" noChangeArrowheads="1"/>
          </p:cNvSpPr>
          <p:nvPr>
            <p:ph type="body" idx="1"/>
          </p:nvPr>
        </p:nvSpPr>
        <p:spPr>
          <a:noFill/>
        </p:spPr>
        <p:txBody>
          <a:bodyPr/>
          <a:lstStyle/>
          <a:p>
            <a:pPr marL="0" indent="0" eaLnBrk="1" hangingPunct="1">
              <a:buSzPts val="1400"/>
            </a:pPr>
            <a:r>
              <a:rPr lang="es-EC" altLang="es-EC" sz="1200">
                <a:latin typeface="Calibri" panose="020F0502020204030204" pitchFamily="34" charset="0"/>
                <a:cs typeface="Calibri" panose="020F0502020204030204" pitchFamily="34" charset="0"/>
              </a:rPr>
              <a:t>CONTENIDO: DIAGRAMACIÓN DE DIAPOSITIVA LIBRE</a:t>
            </a:r>
          </a:p>
        </p:txBody>
      </p:sp>
      <p:sp>
        <p:nvSpPr>
          <p:cNvPr id="28676" name="Google Shape;116;p4:notes"/>
          <p:cNvSpPr>
            <a:spLocks noGrp="1" noChangeArrowheads="1"/>
          </p:cNvSpPr>
          <p:nvPr>
            <p:ph type="sldNum" sz="quarter" idx="12"/>
          </p:nvPr>
        </p:nvSpPr>
        <p:spPr>
          <a:noFill/>
        </p:spPr>
        <p:txBody>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a:buSzPts val="1400"/>
            </a:pPr>
            <a:fld id="{4DBD9E5B-E86E-4EB9-90C7-48E1F9B660C8}" type="slidenum">
              <a:rPr lang="es-EC" altLang="es-EC"/>
              <a:t>11</a:t>
            </a:fld>
            <a:endParaRPr lang="es-EC" altLang="es-EC"/>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28674" name="Google Shape;114;p4:notes"/>
          <p:cNvSpPr>
            <a:spLocks noGrp="1" noRot="1" noChangeAspect="1" noTextEdit="1"/>
          </p:cNvSpPr>
          <p:nvPr>
            <p:ph type="sldImg" idx="2"/>
          </p:nvPr>
        </p:nvSpPr>
        <p:spPr>
          <a:noFill/>
        </p:spPr>
      </p:sp>
      <p:sp>
        <p:nvSpPr>
          <p:cNvPr id="28675" name="Google Shape;115;p4:notes"/>
          <p:cNvSpPr txBox="1">
            <a:spLocks noGrp="1" noChangeArrowheads="1"/>
          </p:cNvSpPr>
          <p:nvPr>
            <p:ph type="body" idx="1"/>
          </p:nvPr>
        </p:nvSpPr>
        <p:spPr>
          <a:noFill/>
        </p:spPr>
        <p:txBody>
          <a:bodyPr/>
          <a:lstStyle/>
          <a:p>
            <a:pPr marL="0" indent="0" eaLnBrk="1" hangingPunct="1">
              <a:buSzPts val="1400"/>
            </a:pPr>
            <a:r>
              <a:rPr lang="es-EC" altLang="es-EC" sz="1200">
                <a:latin typeface="Calibri" panose="020F0502020204030204" pitchFamily="34" charset="0"/>
                <a:cs typeface="Calibri" panose="020F0502020204030204" pitchFamily="34" charset="0"/>
              </a:rPr>
              <a:t>CONTENIDO: DIAGRAMACIÓN DE DIAPOSITIVA LIBRE</a:t>
            </a:r>
          </a:p>
        </p:txBody>
      </p:sp>
      <p:sp>
        <p:nvSpPr>
          <p:cNvPr id="28676" name="Google Shape;116;p4:notes"/>
          <p:cNvSpPr>
            <a:spLocks noGrp="1" noChangeArrowheads="1"/>
          </p:cNvSpPr>
          <p:nvPr>
            <p:ph type="sldNum" sz="quarter" idx="12"/>
          </p:nvPr>
        </p:nvSpPr>
        <p:spPr>
          <a:noFill/>
        </p:spPr>
        <p:txBody>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a:buSzPts val="1400"/>
            </a:pPr>
            <a:fld id="{4DBD9E5B-E86E-4EB9-90C7-48E1F9B660C8}" type="slidenum">
              <a:rPr lang="es-EC" altLang="es-EC"/>
              <a:t>12</a:t>
            </a:fld>
            <a:endParaRPr lang="es-EC" altLang="es-EC"/>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28674" name="Google Shape;114;p4:notes"/>
          <p:cNvSpPr>
            <a:spLocks noGrp="1" noRot="1" noChangeAspect="1" noTextEdit="1"/>
          </p:cNvSpPr>
          <p:nvPr>
            <p:ph type="sldImg" idx="2"/>
          </p:nvPr>
        </p:nvSpPr>
        <p:spPr>
          <a:noFill/>
        </p:spPr>
      </p:sp>
      <p:sp>
        <p:nvSpPr>
          <p:cNvPr id="28675" name="Google Shape;115;p4:notes"/>
          <p:cNvSpPr txBox="1">
            <a:spLocks noGrp="1" noChangeArrowheads="1"/>
          </p:cNvSpPr>
          <p:nvPr>
            <p:ph type="body" idx="1"/>
          </p:nvPr>
        </p:nvSpPr>
        <p:spPr>
          <a:noFill/>
        </p:spPr>
        <p:txBody>
          <a:bodyPr/>
          <a:lstStyle/>
          <a:p>
            <a:pPr marL="0" indent="0" eaLnBrk="1" hangingPunct="1">
              <a:buSzPts val="1400"/>
            </a:pPr>
            <a:r>
              <a:rPr lang="es-EC" altLang="es-EC" sz="1200">
                <a:latin typeface="Calibri" panose="020F0502020204030204" pitchFamily="34" charset="0"/>
                <a:cs typeface="Calibri" panose="020F0502020204030204" pitchFamily="34" charset="0"/>
              </a:rPr>
              <a:t>CONTENIDO: DIAGRAMACIÓN DE DIAPOSITIVA LIBRE</a:t>
            </a:r>
          </a:p>
        </p:txBody>
      </p:sp>
      <p:sp>
        <p:nvSpPr>
          <p:cNvPr id="28676" name="Google Shape;116;p4:notes"/>
          <p:cNvSpPr>
            <a:spLocks noGrp="1" noChangeArrowheads="1"/>
          </p:cNvSpPr>
          <p:nvPr>
            <p:ph type="sldNum" sz="quarter" idx="12"/>
          </p:nvPr>
        </p:nvSpPr>
        <p:spPr>
          <a:noFill/>
        </p:spPr>
        <p:txBody>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a:buSzPts val="1400"/>
            </a:pPr>
            <a:fld id="{4DBD9E5B-E86E-4EB9-90C7-48E1F9B660C8}" type="slidenum">
              <a:rPr lang="es-EC" altLang="es-EC"/>
              <a:t>13</a:t>
            </a:fld>
            <a:endParaRPr lang="es-EC" altLang="es-EC"/>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28674" name="Google Shape;114;p4:notes"/>
          <p:cNvSpPr>
            <a:spLocks noGrp="1" noRot="1" noChangeAspect="1" noTextEdit="1"/>
          </p:cNvSpPr>
          <p:nvPr>
            <p:ph type="sldImg" idx="2"/>
          </p:nvPr>
        </p:nvSpPr>
        <p:spPr>
          <a:noFill/>
        </p:spPr>
      </p:sp>
      <p:sp>
        <p:nvSpPr>
          <p:cNvPr id="28675" name="Google Shape;115;p4:notes"/>
          <p:cNvSpPr txBox="1">
            <a:spLocks noGrp="1" noChangeArrowheads="1"/>
          </p:cNvSpPr>
          <p:nvPr>
            <p:ph type="body" idx="1"/>
          </p:nvPr>
        </p:nvSpPr>
        <p:spPr>
          <a:noFill/>
        </p:spPr>
        <p:txBody>
          <a:bodyPr/>
          <a:lstStyle/>
          <a:p>
            <a:pPr marL="0" indent="0" eaLnBrk="1" hangingPunct="1">
              <a:buSzPts val="1400"/>
            </a:pPr>
            <a:r>
              <a:rPr lang="es-EC" altLang="es-EC" sz="1200">
                <a:latin typeface="Calibri" panose="020F0502020204030204" pitchFamily="34" charset="0"/>
                <a:cs typeface="Calibri" panose="020F0502020204030204" pitchFamily="34" charset="0"/>
              </a:rPr>
              <a:t>CONTENIDO: DIAGRAMACIÓN DE DIAPOSITIVA LIBRE</a:t>
            </a:r>
          </a:p>
        </p:txBody>
      </p:sp>
      <p:sp>
        <p:nvSpPr>
          <p:cNvPr id="28676" name="Google Shape;116;p4:notes"/>
          <p:cNvSpPr>
            <a:spLocks noGrp="1" noChangeArrowheads="1"/>
          </p:cNvSpPr>
          <p:nvPr>
            <p:ph type="sldNum" sz="quarter" idx="12"/>
          </p:nvPr>
        </p:nvSpPr>
        <p:spPr>
          <a:noFill/>
        </p:spPr>
        <p:txBody>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a:buSzPts val="1400"/>
            </a:pPr>
            <a:fld id="{4DBD9E5B-E86E-4EB9-90C7-48E1F9B660C8}" type="slidenum">
              <a:rPr lang="es-EC" altLang="es-EC"/>
              <a:t>14</a:t>
            </a:fld>
            <a:endParaRPr lang="es-EC" altLang="es-EC"/>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28674" name="Google Shape;114;p4:notes"/>
          <p:cNvSpPr>
            <a:spLocks noGrp="1" noRot="1" noChangeAspect="1" noTextEdit="1"/>
          </p:cNvSpPr>
          <p:nvPr>
            <p:ph type="sldImg" idx="2"/>
          </p:nvPr>
        </p:nvSpPr>
        <p:spPr>
          <a:noFill/>
        </p:spPr>
      </p:sp>
      <p:sp>
        <p:nvSpPr>
          <p:cNvPr id="28675" name="Google Shape;115;p4:notes"/>
          <p:cNvSpPr txBox="1">
            <a:spLocks noGrp="1" noChangeArrowheads="1"/>
          </p:cNvSpPr>
          <p:nvPr>
            <p:ph type="body" idx="1"/>
          </p:nvPr>
        </p:nvSpPr>
        <p:spPr>
          <a:noFill/>
        </p:spPr>
        <p:txBody>
          <a:bodyPr/>
          <a:lstStyle/>
          <a:p>
            <a:pPr marL="0" indent="0" eaLnBrk="1" hangingPunct="1">
              <a:buSzPts val="1400"/>
            </a:pPr>
            <a:r>
              <a:rPr lang="es-EC" altLang="es-EC" sz="1200">
                <a:latin typeface="Calibri" panose="020F0502020204030204" pitchFamily="34" charset="0"/>
                <a:cs typeface="Calibri" panose="020F0502020204030204" pitchFamily="34" charset="0"/>
              </a:rPr>
              <a:t>CONTENIDO: DIAGRAMACIÓN DE DIAPOSITIVA LIBRE</a:t>
            </a:r>
          </a:p>
        </p:txBody>
      </p:sp>
      <p:sp>
        <p:nvSpPr>
          <p:cNvPr id="28676" name="Google Shape;116;p4:notes"/>
          <p:cNvSpPr>
            <a:spLocks noGrp="1" noChangeArrowheads="1"/>
          </p:cNvSpPr>
          <p:nvPr>
            <p:ph type="sldNum" sz="quarter" idx="12"/>
          </p:nvPr>
        </p:nvSpPr>
        <p:spPr>
          <a:noFill/>
        </p:spPr>
        <p:txBody>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a:buSzPts val="1400"/>
            </a:pPr>
            <a:fld id="{4DBD9E5B-E86E-4EB9-90C7-48E1F9B660C8}" type="slidenum">
              <a:rPr lang="es-EC" altLang="es-EC"/>
              <a:t>15</a:t>
            </a:fld>
            <a:endParaRPr lang="es-EC" altLang="es-EC"/>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30722" name="Google Shape;114;p4:notes"/>
          <p:cNvSpPr>
            <a:spLocks noGrp="1" noRot="1" noChangeAspect="1" noTextEdit="1"/>
          </p:cNvSpPr>
          <p:nvPr>
            <p:ph type="sldImg" idx="2"/>
          </p:nvPr>
        </p:nvSpPr>
        <p:spPr>
          <a:noFill/>
        </p:spPr>
      </p:sp>
      <p:sp>
        <p:nvSpPr>
          <p:cNvPr id="30723" name="Google Shape;115;p4:notes"/>
          <p:cNvSpPr txBox="1">
            <a:spLocks noGrp="1" noChangeArrowheads="1"/>
          </p:cNvSpPr>
          <p:nvPr>
            <p:ph type="body" idx="1"/>
          </p:nvPr>
        </p:nvSpPr>
        <p:spPr>
          <a:noFill/>
        </p:spPr>
        <p:txBody>
          <a:bodyPr/>
          <a:lstStyle/>
          <a:p>
            <a:pPr marL="0" indent="0" eaLnBrk="1" hangingPunct="1">
              <a:buSzPts val="1400"/>
            </a:pPr>
            <a:r>
              <a:rPr lang="es-EC" altLang="es-EC" sz="1200">
                <a:latin typeface="Calibri" panose="020F0502020204030204" pitchFamily="34" charset="0"/>
                <a:cs typeface="Calibri" panose="020F0502020204030204" pitchFamily="34" charset="0"/>
              </a:rPr>
              <a:t>CONTENIDO: DIAGRAMACIÓN DE DIAPOSITIVA LIBRE</a:t>
            </a:r>
          </a:p>
        </p:txBody>
      </p:sp>
      <p:sp>
        <p:nvSpPr>
          <p:cNvPr id="30724" name="Google Shape;116;p4:notes"/>
          <p:cNvSpPr>
            <a:spLocks noGrp="1" noChangeArrowheads="1"/>
          </p:cNvSpPr>
          <p:nvPr>
            <p:ph type="sldNum" sz="quarter" idx="12"/>
          </p:nvPr>
        </p:nvSpPr>
        <p:spPr>
          <a:noFill/>
        </p:spPr>
        <p:txBody>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a:buSzPts val="1400"/>
            </a:pPr>
            <a:fld id="{B2D4F46D-2B08-431B-9654-D4798F4A4865}" type="slidenum">
              <a:rPr lang="es-EC" altLang="es-EC"/>
              <a:t>22</a:t>
            </a:fld>
            <a:endParaRPr lang="es-EC" altLang="es-EC"/>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16386" name="Google Shape;114;p4:notes"/>
          <p:cNvSpPr>
            <a:spLocks noGrp="1" noRot="1" noChangeAspect="1" noTextEdit="1"/>
          </p:cNvSpPr>
          <p:nvPr>
            <p:ph type="sldImg" idx="2"/>
          </p:nvPr>
        </p:nvSpPr>
        <p:spPr>
          <a:noFill/>
        </p:spPr>
      </p:sp>
      <p:sp>
        <p:nvSpPr>
          <p:cNvPr id="16387" name="Google Shape;115;p4:notes"/>
          <p:cNvSpPr txBox="1">
            <a:spLocks noGrp="1" noChangeArrowheads="1"/>
          </p:cNvSpPr>
          <p:nvPr>
            <p:ph type="body" idx="1"/>
          </p:nvPr>
        </p:nvSpPr>
        <p:spPr>
          <a:noFill/>
        </p:spPr>
        <p:txBody>
          <a:bodyPr/>
          <a:lstStyle/>
          <a:p>
            <a:pPr marL="0" indent="0" eaLnBrk="1" hangingPunct="1">
              <a:buSzPts val="1400"/>
            </a:pPr>
            <a:r>
              <a:rPr lang="es-EC" altLang="es-EC" sz="1200">
                <a:latin typeface="Calibri" panose="020F0502020204030204" pitchFamily="34" charset="0"/>
                <a:cs typeface="Calibri" panose="020F0502020204030204" pitchFamily="34" charset="0"/>
              </a:rPr>
              <a:t>CONTENIDO: DIAGRAMACIÓN DE DIAPOSITIVA LIBRE</a:t>
            </a:r>
          </a:p>
        </p:txBody>
      </p:sp>
      <p:sp>
        <p:nvSpPr>
          <p:cNvPr id="16388" name="Google Shape;116;p4:notes"/>
          <p:cNvSpPr>
            <a:spLocks noGrp="1" noChangeArrowheads="1"/>
          </p:cNvSpPr>
          <p:nvPr>
            <p:ph type="sldNum" sz="quarter" idx="12"/>
          </p:nvPr>
        </p:nvSpPr>
        <p:spPr>
          <a:noFill/>
        </p:spPr>
        <p:txBody>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a:buSzPts val="1400"/>
            </a:pPr>
            <a:fld id="{3CC2BFEC-34B6-44BB-94F6-2D0BB509F5C1}" type="slidenum">
              <a:rPr lang="es-EC" altLang="es-EC"/>
              <a:t>23</a:t>
            </a:fld>
            <a:endParaRPr lang="es-EC" altLang="es-EC"/>
          </a:p>
        </p:txBody>
      </p:sp>
    </p:spTree>
    <p:extLst>
      <p:ext uri="{BB962C8B-B14F-4D97-AF65-F5344CB8AC3E}">
        <p14:creationId xmlns:p14="http://schemas.microsoft.com/office/powerpoint/2010/main" val="211298861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16386" name="Google Shape;114;p4:notes"/>
          <p:cNvSpPr>
            <a:spLocks noGrp="1" noRot="1" noChangeAspect="1" noTextEdit="1"/>
          </p:cNvSpPr>
          <p:nvPr>
            <p:ph type="sldImg" idx="2"/>
          </p:nvPr>
        </p:nvSpPr>
        <p:spPr>
          <a:noFill/>
        </p:spPr>
      </p:sp>
      <p:sp>
        <p:nvSpPr>
          <p:cNvPr id="16387" name="Google Shape;115;p4:notes"/>
          <p:cNvSpPr txBox="1">
            <a:spLocks noGrp="1" noChangeArrowheads="1"/>
          </p:cNvSpPr>
          <p:nvPr>
            <p:ph type="body" idx="1"/>
          </p:nvPr>
        </p:nvSpPr>
        <p:spPr>
          <a:noFill/>
        </p:spPr>
        <p:txBody>
          <a:bodyPr/>
          <a:lstStyle/>
          <a:p>
            <a:pPr marL="0" indent="0" eaLnBrk="1" hangingPunct="1">
              <a:buSzPts val="1400"/>
            </a:pPr>
            <a:r>
              <a:rPr lang="es-EC" altLang="es-EC" sz="1200">
                <a:latin typeface="Calibri" panose="020F0502020204030204" pitchFamily="34" charset="0"/>
                <a:cs typeface="Calibri" panose="020F0502020204030204" pitchFamily="34" charset="0"/>
              </a:rPr>
              <a:t>CONTENIDO: DIAGRAMACIÓN DE DIAPOSITIVA LIBRE</a:t>
            </a:r>
          </a:p>
        </p:txBody>
      </p:sp>
      <p:sp>
        <p:nvSpPr>
          <p:cNvPr id="16388" name="Google Shape;116;p4:notes"/>
          <p:cNvSpPr>
            <a:spLocks noGrp="1" noChangeArrowheads="1"/>
          </p:cNvSpPr>
          <p:nvPr>
            <p:ph type="sldNum" sz="quarter" idx="12"/>
          </p:nvPr>
        </p:nvSpPr>
        <p:spPr>
          <a:noFill/>
        </p:spPr>
        <p:txBody>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a:buSzPts val="1400"/>
            </a:pPr>
            <a:fld id="{3CC2BFEC-34B6-44BB-94F6-2D0BB509F5C1}" type="slidenum">
              <a:rPr lang="es-EC" altLang="es-EC"/>
              <a:t>24</a:t>
            </a:fld>
            <a:endParaRPr lang="es-EC" altLang="es-EC"/>
          </a:p>
        </p:txBody>
      </p:sp>
    </p:spTree>
    <p:extLst>
      <p:ext uri="{BB962C8B-B14F-4D97-AF65-F5344CB8AC3E}">
        <p14:creationId xmlns:p14="http://schemas.microsoft.com/office/powerpoint/2010/main" val="121320797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14338" name="Google Shape;114;p4:notes"/>
          <p:cNvSpPr>
            <a:spLocks noGrp="1" noRot="1" noChangeAspect="1" noTextEdit="1"/>
          </p:cNvSpPr>
          <p:nvPr>
            <p:ph type="sldImg" idx="2"/>
          </p:nvPr>
        </p:nvSpPr>
        <p:spPr>
          <a:noFill/>
        </p:spPr>
      </p:sp>
      <p:sp>
        <p:nvSpPr>
          <p:cNvPr id="14339" name="Google Shape;115;p4:notes"/>
          <p:cNvSpPr txBox="1">
            <a:spLocks noGrp="1" noChangeArrowheads="1"/>
          </p:cNvSpPr>
          <p:nvPr>
            <p:ph type="body" idx="1"/>
          </p:nvPr>
        </p:nvSpPr>
        <p:spPr>
          <a:noFill/>
        </p:spPr>
        <p:txBody>
          <a:bodyPr/>
          <a:lstStyle/>
          <a:p>
            <a:pPr marL="0" indent="0" eaLnBrk="1" hangingPunct="1">
              <a:buSzPts val="1400"/>
            </a:pPr>
            <a:r>
              <a:rPr lang="es-EC" altLang="es-EC" sz="1200">
                <a:latin typeface="Calibri" panose="020F0502020204030204" pitchFamily="34" charset="0"/>
                <a:cs typeface="Calibri" panose="020F0502020204030204" pitchFamily="34" charset="0"/>
              </a:rPr>
              <a:t>CONTENIDO: DIAGRAMACIÓN DE DIAPOSITIVA LIBRE</a:t>
            </a:r>
          </a:p>
        </p:txBody>
      </p:sp>
      <p:sp>
        <p:nvSpPr>
          <p:cNvPr id="14340" name="Google Shape;116;p4:notes"/>
          <p:cNvSpPr>
            <a:spLocks noGrp="1" noChangeArrowheads="1"/>
          </p:cNvSpPr>
          <p:nvPr>
            <p:ph type="sldNum" sz="quarter" idx="12"/>
          </p:nvPr>
        </p:nvSpPr>
        <p:spPr>
          <a:noFill/>
        </p:spPr>
        <p:txBody>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a:buSzPts val="1400"/>
            </a:pPr>
            <a:fld id="{648B6C58-7168-40FA-93F5-36534E1D50A8}" type="slidenum">
              <a:rPr lang="es-EC" altLang="es-EC"/>
              <a:t>2</a:t>
            </a:fld>
            <a:endParaRPr lang="es-EC" altLang="es-EC"/>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14338" name="Google Shape;114;p4:notes"/>
          <p:cNvSpPr>
            <a:spLocks noGrp="1" noRot="1" noChangeAspect="1" noTextEdit="1"/>
          </p:cNvSpPr>
          <p:nvPr>
            <p:ph type="sldImg" idx="2"/>
          </p:nvPr>
        </p:nvSpPr>
        <p:spPr>
          <a:noFill/>
        </p:spPr>
      </p:sp>
      <p:sp>
        <p:nvSpPr>
          <p:cNvPr id="14339" name="Google Shape;115;p4:notes"/>
          <p:cNvSpPr txBox="1">
            <a:spLocks noGrp="1" noChangeArrowheads="1"/>
          </p:cNvSpPr>
          <p:nvPr>
            <p:ph type="body" idx="1"/>
          </p:nvPr>
        </p:nvSpPr>
        <p:spPr>
          <a:noFill/>
        </p:spPr>
        <p:txBody>
          <a:bodyPr/>
          <a:lstStyle/>
          <a:p>
            <a:pPr marL="0" indent="0" eaLnBrk="1" hangingPunct="1">
              <a:buSzPts val="1400"/>
            </a:pPr>
            <a:r>
              <a:rPr lang="es-EC" altLang="es-EC" sz="1200">
                <a:latin typeface="Calibri" panose="020F0502020204030204" pitchFamily="34" charset="0"/>
                <a:cs typeface="Calibri" panose="020F0502020204030204" pitchFamily="34" charset="0"/>
              </a:rPr>
              <a:t>CONTENIDO: DIAGRAMACIÓN DE DIAPOSITIVA LIBRE</a:t>
            </a:r>
          </a:p>
        </p:txBody>
      </p:sp>
      <p:sp>
        <p:nvSpPr>
          <p:cNvPr id="14340" name="Google Shape;116;p4:notes"/>
          <p:cNvSpPr>
            <a:spLocks noGrp="1" noChangeArrowheads="1"/>
          </p:cNvSpPr>
          <p:nvPr>
            <p:ph type="sldNum" sz="quarter" idx="12"/>
          </p:nvPr>
        </p:nvSpPr>
        <p:spPr>
          <a:noFill/>
        </p:spPr>
        <p:txBody>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a:buSzPts val="1400"/>
            </a:pPr>
            <a:fld id="{648B6C58-7168-40FA-93F5-36534E1D50A8}" type="slidenum">
              <a:rPr lang="es-EC" altLang="es-EC"/>
              <a:t>3</a:t>
            </a:fld>
            <a:endParaRPr lang="es-EC" altLang="es-EC"/>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14338" name="Google Shape;114;p4:notes"/>
          <p:cNvSpPr>
            <a:spLocks noGrp="1" noRot="1" noChangeAspect="1" noTextEdit="1"/>
          </p:cNvSpPr>
          <p:nvPr>
            <p:ph type="sldImg" idx="2"/>
          </p:nvPr>
        </p:nvSpPr>
        <p:spPr>
          <a:noFill/>
        </p:spPr>
      </p:sp>
      <p:sp>
        <p:nvSpPr>
          <p:cNvPr id="14339" name="Google Shape;115;p4:notes"/>
          <p:cNvSpPr txBox="1">
            <a:spLocks noGrp="1" noChangeArrowheads="1"/>
          </p:cNvSpPr>
          <p:nvPr>
            <p:ph type="body" idx="1"/>
          </p:nvPr>
        </p:nvSpPr>
        <p:spPr>
          <a:noFill/>
        </p:spPr>
        <p:txBody>
          <a:bodyPr/>
          <a:lstStyle/>
          <a:p>
            <a:pPr marL="0" indent="0" eaLnBrk="1" hangingPunct="1">
              <a:buSzPts val="1400"/>
            </a:pPr>
            <a:r>
              <a:rPr lang="es-EC" altLang="es-EC" sz="1200">
                <a:latin typeface="Calibri" panose="020F0502020204030204" pitchFamily="34" charset="0"/>
                <a:cs typeface="Calibri" panose="020F0502020204030204" pitchFamily="34" charset="0"/>
              </a:rPr>
              <a:t>CONTENIDO: DIAGRAMACIÓN DE DIAPOSITIVA LIBRE</a:t>
            </a:r>
          </a:p>
        </p:txBody>
      </p:sp>
      <p:sp>
        <p:nvSpPr>
          <p:cNvPr id="14340" name="Google Shape;116;p4:notes"/>
          <p:cNvSpPr>
            <a:spLocks noGrp="1" noChangeArrowheads="1"/>
          </p:cNvSpPr>
          <p:nvPr>
            <p:ph type="sldNum" sz="quarter" idx="12"/>
          </p:nvPr>
        </p:nvSpPr>
        <p:spPr>
          <a:noFill/>
        </p:spPr>
        <p:txBody>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a:buSzPts val="1400"/>
            </a:pPr>
            <a:fld id="{648B6C58-7168-40FA-93F5-36534E1D50A8}" type="slidenum">
              <a:rPr lang="es-EC" altLang="es-EC"/>
              <a:t>4</a:t>
            </a:fld>
            <a:endParaRPr lang="es-EC" altLang="es-EC"/>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16386" name="Google Shape;114;p4:notes"/>
          <p:cNvSpPr>
            <a:spLocks noGrp="1" noRot="1" noChangeAspect="1" noTextEdit="1"/>
          </p:cNvSpPr>
          <p:nvPr>
            <p:ph type="sldImg" idx="2"/>
          </p:nvPr>
        </p:nvSpPr>
        <p:spPr>
          <a:noFill/>
        </p:spPr>
      </p:sp>
      <p:sp>
        <p:nvSpPr>
          <p:cNvPr id="16387" name="Google Shape;115;p4:notes"/>
          <p:cNvSpPr txBox="1">
            <a:spLocks noGrp="1" noChangeArrowheads="1"/>
          </p:cNvSpPr>
          <p:nvPr>
            <p:ph type="body" idx="1"/>
          </p:nvPr>
        </p:nvSpPr>
        <p:spPr>
          <a:noFill/>
        </p:spPr>
        <p:txBody>
          <a:bodyPr/>
          <a:lstStyle/>
          <a:p>
            <a:pPr marL="0" indent="0" eaLnBrk="1" hangingPunct="1">
              <a:buSzPts val="1400"/>
            </a:pPr>
            <a:r>
              <a:rPr lang="es-EC" altLang="es-EC" sz="1200">
                <a:latin typeface="Calibri" panose="020F0502020204030204" pitchFamily="34" charset="0"/>
                <a:cs typeface="Calibri" panose="020F0502020204030204" pitchFamily="34" charset="0"/>
              </a:rPr>
              <a:t>CONTENIDO: DIAGRAMACIÓN DE DIAPOSITIVA LIBRE</a:t>
            </a:r>
          </a:p>
        </p:txBody>
      </p:sp>
      <p:sp>
        <p:nvSpPr>
          <p:cNvPr id="16388" name="Google Shape;116;p4:notes"/>
          <p:cNvSpPr>
            <a:spLocks noGrp="1" noChangeArrowheads="1"/>
          </p:cNvSpPr>
          <p:nvPr>
            <p:ph type="sldNum" sz="quarter" idx="12"/>
          </p:nvPr>
        </p:nvSpPr>
        <p:spPr>
          <a:noFill/>
        </p:spPr>
        <p:txBody>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a:buSzPts val="1400"/>
            </a:pPr>
            <a:fld id="{3CC2BFEC-34B6-44BB-94F6-2D0BB509F5C1}" type="slidenum">
              <a:rPr lang="es-EC" altLang="es-EC"/>
              <a:t>5</a:t>
            </a:fld>
            <a:endParaRPr lang="es-EC" altLang="es-EC"/>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18434" name="Google Shape;114;p4:notes"/>
          <p:cNvSpPr>
            <a:spLocks noGrp="1" noRot="1" noChangeAspect="1" noTextEdit="1"/>
          </p:cNvSpPr>
          <p:nvPr>
            <p:ph type="sldImg" idx="2"/>
          </p:nvPr>
        </p:nvSpPr>
        <p:spPr>
          <a:noFill/>
        </p:spPr>
      </p:sp>
      <p:sp>
        <p:nvSpPr>
          <p:cNvPr id="18435" name="Google Shape;115;p4:notes"/>
          <p:cNvSpPr txBox="1">
            <a:spLocks noGrp="1" noChangeArrowheads="1"/>
          </p:cNvSpPr>
          <p:nvPr>
            <p:ph type="body" idx="1"/>
          </p:nvPr>
        </p:nvSpPr>
        <p:spPr>
          <a:noFill/>
        </p:spPr>
        <p:txBody>
          <a:bodyPr/>
          <a:lstStyle/>
          <a:p>
            <a:pPr marL="0" indent="0" eaLnBrk="1" hangingPunct="1">
              <a:buSzPts val="1400"/>
            </a:pPr>
            <a:r>
              <a:rPr lang="es-EC" altLang="es-EC" sz="1200">
                <a:latin typeface="Calibri" panose="020F0502020204030204" pitchFamily="34" charset="0"/>
                <a:cs typeface="Calibri" panose="020F0502020204030204" pitchFamily="34" charset="0"/>
              </a:rPr>
              <a:t>CONTENIDO: DIAGRAMACIÓN DE DIAPOSITIVA LIBRE</a:t>
            </a:r>
          </a:p>
        </p:txBody>
      </p:sp>
      <p:sp>
        <p:nvSpPr>
          <p:cNvPr id="18436" name="Google Shape;116;p4:notes"/>
          <p:cNvSpPr>
            <a:spLocks noGrp="1" noChangeArrowheads="1"/>
          </p:cNvSpPr>
          <p:nvPr>
            <p:ph type="sldNum" sz="quarter" idx="12"/>
          </p:nvPr>
        </p:nvSpPr>
        <p:spPr>
          <a:noFill/>
        </p:spPr>
        <p:txBody>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a:buSzPts val="1400"/>
            </a:pPr>
            <a:fld id="{9AF50258-8050-42B0-B8D0-86F5C0CBBDBA}" type="slidenum">
              <a:rPr lang="es-EC" altLang="es-EC"/>
              <a:t>6</a:t>
            </a:fld>
            <a:endParaRPr lang="es-EC" altLang="es-EC"/>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20482" name="Google Shape;114;p4:notes"/>
          <p:cNvSpPr>
            <a:spLocks noGrp="1" noRot="1" noChangeAspect="1" noTextEdit="1"/>
          </p:cNvSpPr>
          <p:nvPr>
            <p:ph type="sldImg" idx="2"/>
          </p:nvPr>
        </p:nvSpPr>
        <p:spPr>
          <a:noFill/>
        </p:spPr>
      </p:sp>
      <p:sp>
        <p:nvSpPr>
          <p:cNvPr id="20483" name="Google Shape;115;p4:notes"/>
          <p:cNvSpPr txBox="1">
            <a:spLocks noGrp="1" noChangeArrowheads="1"/>
          </p:cNvSpPr>
          <p:nvPr>
            <p:ph type="body" idx="1"/>
          </p:nvPr>
        </p:nvSpPr>
        <p:spPr>
          <a:noFill/>
        </p:spPr>
        <p:txBody>
          <a:bodyPr/>
          <a:lstStyle/>
          <a:p>
            <a:pPr marL="0" indent="0" eaLnBrk="1" hangingPunct="1">
              <a:buSzPts val="1400"/>
            </a:pPr>
            <a:r>
              <a:rPr lang="es-EC" altLang="es-EC" sz="1200">
                <a:latin typeface="Calibri" panose="020F0502020204030204" pitchFamily="34" charset="0"/>
                <a:cs typeface="Calibri" panose="020F0502020204030204" pitchFamily="34" charset="0"/>
              </a:rPr>
              <a:t>CONTENIDO: DIAGRAMACIÓN DE DIAPOSITIVA LIBRE</a:t>
            </a:r>
          </a:p>
        </p:txBody>
      </p:sp>
      <p:sp>
        <p:nvSpPr>
          <p:cNvPr id="20484" name="Google Shape;116;p4:notes"/>
          <p:cNvSpPr>
            <a:spLocks noGrp="1" noChangeArrowheads="1"/>
          </p:cNvSpPr>
          <p:nvPr>
            <p:ph type="sldNum" sz="quarter" idx="12"/>
          </p:nvPr>
        </p:nvSpPr>
        <p:spPr>
          <a:noFill/>
        </p:spPr>
        <p:txBody>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a:buSzPts val="1400"/>
            </a:pPr>
            <a:fld id="{1747021E-2A7D-49E8-AE15-5F092A1CFD46}" type="slidenum">
              <a:rPr lang="es-EC" altLang="es-EC"/>
              <a:t>7</a:t>
            </a:fld>
            <a:endParaRPr lang="es-EC" altLang="es-EC"/>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22530" name="Google Shape;114;p4:notes"/>
          <p:cNvSpPr>
            <a:spLocks noGrp="1" noRot="1" noChangeAspect="1" noTextEdit="1"/>
          </p:cNvSpPr>
          <p:nvPr>
            <p:ph type="sldImg" idx="2"/>
          </p:nvPr>
        </p:nvSpPr>
        <p:spPr>
          <a:noFill/>
        </p:spPr>
      </p:sp>
      <p:sp>
        <p:nvSpPr>
          <p:cNvPr id="22531" name="Google Shape;115;p4:notes"/>
          <p:cNvSpPr txBox="1">
            <a:spLocks noGrp="1" noChangeArrowheads="1"/>
          </p:cNvSpPr>
          <p:nvPr>
            <p:ph type="body" idx="1"/>
          </p:nvPr>
        </p:nvSpPr>
        <p:spPr>
          <a:noFill/>
        </p:spPr>
        <p:txBody>
          <a:bodyPr/>
          <a:lstStyle/>
          <a:p>
            <a:pPr marL="0" indent="0" eaLnBrk="1" hangingPunct="1">
              <a:buSzPts val="1400"/>
            </a:pPr>
            <a:r>
              <a:rPr lang="es-EC" altLang="es-EC" sz="1200">
                <a:latin typeface="Calibri" panose="020F0502020204030204" pitchFamily="34" charset="0"/>
                <a:cs typeface="Calibri" panose="020F0502020204030204" pitchFamily="34" charset="0"/>
              </a:rPr>
              <a:t>CONTENIDO: DIAGRAMACIÓN DE DIAPOSITIVA LIBRE</a:t>
            </a:r>
          </a:p>
        </p:txBody>
      </p:sp>
      <p:sp>
        <p:nvSpPr>
          <p:cNvPr id="22532" name="Google Shape;116;p4:notes"/>
          <p:cNvSpPr>
            <a:spLocks noGrp="1" noChangeArrowheads="1"/>
          </p:cNvSpPr>
          <p:nvPr>
            <p:ph type="sldNum" sz="quarter" idx="12"/>
          </p:nvPr>
        </p:nvSpPr>
        <p:spPr>
          <a:noFill/>
        </p:spPr>
        <p:txBody>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a:buSzPts val="1400"/>
            </a:pPr>
            <a:fld id="{7DF64FD2-98BB-4C72-A6D8-3B84E7EAF7BD}" type="slidenum">
              <a:rPr lang="es-EC" altLang="es-EC"/>
              <a:t>8</a:t>
            </a:fld>
            <a:endParaRPr lang="es-EC" altLang="es-EC"/>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24578" name="Google Shape;114;p4:notes"/>
          <p:cNvSpPr>
            <a:spLocks noGrp="1" noRot="1" noChangeAspect="1" noTextEdit="1"/>
          </p:cNvSpPr>
          <p:nvPr>
            <p:ph type="sldImg" idx="2"/>
          </p:nvPr>
        </p:nvSpPr>
        <p:spPr>
          <a:noFill/>
        </p:spPr>
      </p:sp>
      <p:sp>
        <p:nvSpPr>
          <p:cNvPr id="24579" name="Google Shape;115;p4:notes"/>
          <p:cNvSpPr txBox="1">
            <a:spLocks noGrp="1" noChangeArrowheads="1"/>
          </p:cNvSpPr>
          <p:nvPr>
            <p:ph type="body" idx="1"/>
          </p:nvPr>
        </p:nvSpPr>
        <p:spPr>
          <a:noFill/>
        </p:spPr>
        <p:txBody>
          <a:bodyPr/>
          <a:lstStyle/>
          <a:p>
            <a:pPr marL="0" indent="0" eaLnBrk="1" hangingPunct="1">
              <a:buSzPts val="1400"/>
            </a:pPr>
            <a:r>
              <a:rPr lang="es-EC" altLang="es-EC" sz="1200">
                <a:latin typeface="Calibri" panose="020F0502020204030204" pitchFamily="34" charset="0"/>
                <a:cs typeface="Calibri" panose="020F0502020204030204" pitchFamily="34" charset="0"/>
              </a:rPr>
              <a:t>CONTENIDO: DIAGRAMACIÓN DE DIAPOSITIVA LIBRE</a:t>
            </a:r>
          </a:p>
        </p:txBody>
      </p:sp>
      <p:sp>
        <p:nvSpPr>
          <p:cNvPr id="24580" name="Google Shape;116;p4:notes"/>
          <p:cNvSpPr>
            <a:spLocks noGrp="1" noChangeArrowheads="1"/>
          </p:cNvSpPr>
          <p:nvPr>
            <p:ph type="sldNum" sz="quarter" idx="12"/>
          </p:nvPr>
        </p:nvSpPr>
        <p:spPr>
          <a:noFill/>
        </p:spPr>
        <p:txBody>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a:buSzPts val="1400"/>
            </a:pPr>
            <a:fld id="{B92D8572-59C2-45A3-AC40-8DF973050A91}" type="slidenum">
              <a:rPr lang="es-EC" altLang="es-EC"/>
              <a:t>9</a:t>
            </a:fld>
            <a:endParaRPr lang="es-EC" altLang="es-EC"/>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PhAnim="0" matchingName="Diapositiva de título" type="title" userDrawn="1">
  <p:cSld name="TITLE">
    <p:spTree>
      <p:nvGrpSpPr>
        <p:cNvPr id="1" name=""/>
        <p:cNvGrpSpPr/>
        <p:nvPr/>
      </p:nvGrpSpPr>
      <p:grpSpPr bwMode="auto">
        <a:xfrm>
          <a:off x="0" y="0"/>
          <a:ext cx="0" cy="0"/>
          <a:chOff x="0" y="0"/>
          <a:chExt cx="0" cy="0"/>
        </a:xfrm>
      </p:grpSpPr>
      <p:sp>
        <p:nvSpPr>
          <p:cNvPr id="16" name="Google Shape;16;p7"/>
          <p:cNvSpPr txBox="1">
            <a:spLocks noGrp="1"/>
          </p:cNvSpPr>
          <p:nvPr>
            <p:ph type="ctrTitle"/>
          </p:nvPr>
        </p:nvSpPr>
        <p:spPr bwMode="auto">
          <a:xfrm>
            <a:off x="1524000" y="1122363"/>
            <a:ext cx="9144000" cy="2387600"/>
          </a:xfrm>
          <a:prstGeom prst="rect">
            <a:avLst/>
          </a:prstGeom>
          <a:noFill/>
          <a:ln>
            <a:noFill/>
          </a:ln>
        </p:spPr>
        <p:txBody>
          <a:bodyPr spcFirstLastPara="1" anchor="b">
            <a:normAutofit/>
          </a:bodyPr>
          <a:lstStyle>
            <a:lvl1pPr lvl="0" algn="ctr">
              <a:lnSpc>
                <a:spcPct val="90000"/>
              </a:lnSpc>
              <a:spcBef>
                <a:spcPts val="0"/>
              </a:spcBef>
              <a:spcAft>
                <a:spcPts val="0"/>
              </a:spcAft>
              <a:buClr>
                <a:schemeClr val="dk1"/>
              </a:buClr>
              <a:buSzPts val="6000"/>
              <a:buFont typeface="Calibri" panose="020F0502020204030204"/>
              <a:buNone/>
              <a:defRPr sz="60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r>
              <a:rPr lang="es-ES"/>
              <a:t>Haga clic para modificar el estilo de título del patrón</a:t>
            </a:r>
          </a:p>
        </p:txBody>
      </p:sp>
      <p:sp>
        <p:nvSpPr>
          <p:cNvPr id="17" name="Google Shape;17;p7"/>
          <p:cNvSpPr txBox="1">
            <a:spLocks noGrp="1"/>
          </p:cNvSpPr>
          <p:nvPr>
            <p:ph type="subTitle" idx="1" hasCustomPrompt="1"/>
          </p:nvPr>
        </p:nvSpPr>
        <p:spPr bwMode="auto">
          <a:xfrm>
            <a:off x="1524000" y="3602038"/>
            <a:ext cx="9144000" cy="1655762"/>
          </a:xfrm>
          <a:prstGeom prst="rect">
            <a:avLst/>
          </a:prstGeom>
          <a:noFill/>
          <a:ln>
            <a:noFill/>
          </a:ln>
        </p:spPr>
        <p:txBody>
          <a:bodyPr spcFirstLastPara="1">
            <a:normAutofit/>
          </a:bodyPr>
          <a:lstStyle>
            <a:lvl1pPr lvl="0" algn="ctr">
              <a:lnSpc>
                <a:spcPct val="90000"/>
              </a:lnSpc>
              <a:spcBef>
                <a:spcPts val="1000"/>
              </a:spcBef>
              <a:spcAft>
                <a:spcPts val="0"/>
              </a:spcAft>
              <a:buClr>
                <a:schemeClr val="dk1"/>
              </a:buClr>
              <a:buSzPts val="2400"/>
              <a:buNone/>
              <a:defRPr sz="2400"/>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r>
              <a:rPr lang="es-ES"/>
              <a:t>Haga clic para modificar el estilo de subtítulo del patrón</a:t>
            </a:r>
          </a:p>
        </p:txBody>
      </p:sp>
      <p:sp>
        <p:nvSpPr>
          <p:cNvPr id="4" name="Google Shape;18;p7"/>
          <p:cNvSpPr txBox="1">
            <a:spLocks noGrp="1" noChangeArrowheads="1"/>
          </p:cNvSpPr>
          <p:nvPr>
            <p:ph type="dt" idx="10"/>
          </p:nvPr>
        </p:nvSpPr>
        <p:spPr/>
        <p:txBody>
          <a:bodyPr/>
          <a:lstStyle>
            <a:lvl1pPr>
              <a:defRPr/>
            </a:lvl1pPr>
          </a:lstStyle>
          <a:p>
            <a:endParaRPr lang="es-EC" altLang="es-EC"/>
          </a:p>
        </p:txBody>
      </p:sp>
      <p:sp>
        <p:nvSpPr>
          <p:cNvPr id="5" name="Google Shape;19;p7"/>
          <p:cNvSpPr txBox="1">
            <a:spLocks noGrp="1" noChangeArrowheads="1"/>
          </p:cNvSpPr>
          <p:nvPr>
            <p:ph type="ftr" idx="11"/>
          </p:nvPr>
        </p:nvSpPr>
        <p:spPr/>
        <p:txBody>
          <a:bodyPr/>
          <a:lstStyle>
            <a:lvl1pPr>
              <a:defRPr/>
            </a:lvl1pPr>
          </a:lstStyle>
          <a:p>
            <a:endParaRPr lang="es-EC" altLang="es-EC"/>
          </a:p>
        </p:txBody>
      </p:sp>
      <p:sp>
        <p:nvSpPr>
          <p:cNvPr id="6" name="Google Shape;20;p7"/>
          <p:cNvSpPr txBox="1">
            <a:spLocks noGrp="1" noChangeArrowheads="1"/>
          </p:cNvSpPr>
          <p:nvPr>
            <p:ph type="sldNum" idx="12"/>
          </p:nvPr>
        </p:nvSpPr>
        <p:spPr/>
        <p:txBody>
          <a:bodyPr/>
          <a:lstStyle>
            <a:lvl1pPr>
              <a:defRPr/>
            </a:lvl1pPr>
          </a:lstStyle>
          <a:p>
            <a:fld id="{853FD1BB-B66B-445D-93C3-3073FAEBA7BC}" type="slidenum">
              <a:rPr lang="es-EC" altLang="es-EC"/>
              <a:t>‹Nº›</a:t>
            </a:fld>
            <a:endParaRPr lang="es-EC" altLang="es-EC"/>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PhAnim="0" matchingName="Solo el título" type="titleOnly" userDrawn="1">
  <p:cSld name="TITLE_ONLY">
    <p:spTree>
      <p:nvGrpSpPr>
        <p:cNvPr id="1" name=""/>
        <p:cNvGrpSpPr/>
        <p:nvPr/>
      </p:nvGrpSpPr>
      <p:grpSpPr bwMode="auto">
        <a:xfrm>
          <a:off x="0" y="0"/>
          <a:ext cx="0" cy="0"/>
          <a:chOff x="0" y="0"/>
          <a:chExt cx="0" cy="0"/>
        </a:xfrm>
      </p:grpSpPr>
      <p:sp>
        <p:nvSpPr>
          <p:cNvPr id="50" name="Google Shape;50;p12"/>
          <p:cNvSpPr txBox="1">
            <a:spLocks noGrp="1"/>
          </p:cNvSpPr>
          <p:nvPr>
            <p:ph type="title"/>
          </p:nvPr>
        </p:nvSpPr>
        <p:spPr bwMode="auto">
          <a:xfrm>
            <a:off x="838200" y="365125"/>
            <a:ext cx="10515600" cy="1325563"/>
          </a:xfrm>
          <a:prstGeom prst="rect">
            <a:avLst/>
          </a:prstGeom>
          <a:noFill/>
          <a:ln>
            <a:noFill/>
          </a:ln>
        </p:spPr>
        <p:txBody>
          <a:bodyPr spcFirstLastPara="1">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r>
              <a:rPr lang="es-ES"/>
              <a:t>Haga clic para modificar el estilo de título del patrón</a:t>
            </a:r>
          </a:p>
        </p:txBody>
      </p:sp>
      <p:sp>
        <p:nvSpPr>
          <p:cNvPr id="3" name="Google Shape;51;p12"/>
          <p:cNvSpPr txBox="1">
            <a:spLocks noGrp="1" noChangeArrowheads="1"/>
          </p:cNvSpPr>
          <p:nvPr>
            <p:ph type="dt" idx="10"/>
          </p:nvPr>
        </p:nvSpPr>
        <p:spPr/>
        <p:txBody>
          <a:bodyPr/>
          <a:lstStyle>
            <a:lvl1pPr>
              <a:defRPr/>
            </a:lvl1pPr>
          </a:lstStyle>
          <a:p>
            <a:endParaRPr lang="es-EC" altLang="es-EC"/>
          </a:p>
        </p:txBody>
      </p:sp>
      <p:sp>
        <p:nvSpPr>
          <p:cNvPr id="4" name="Google Shape;52;p12"/>
          <p:cNvSpPr txBox="1">
            <a:spLocks noGrp="1" noChangeArrowheads="1"/>
          </p:cNvSpPr>
          <p:nvPr>
            <p:ph type="ftr" idx="11"/>
          </p:nvPr>
        </p:nvSpPr>
        <p:spPr/>
        <p:txBody>
          <a:bodyPr/>
          <a:lstStyle>
            <a:lvl1pPr>
              <a:defRPr/>
            </a:lvl1pPr>
          </a:lstStyle>
          <a:p>
            <a:endParaRPr lang="es-EC" altLang="es-EC"/>
          </a:p>
        </p:txBody>
      </p:sp>
      <p:sp>
        <p:nvSpPr>
          <p:cNvPr id="5" name="Google Shape;53;p12"/>
          <p:cNvSpPr txBox="1">
            <a:spLocks noGrp="1" noChangeArrowheads="1"/>
          </p:cNvSpPr>
          <p:nvPr>
            <p:ph type="sldNum" idx="12"/>
          </p:nvPr>
        </p:nvSpPr>
        <p:spPr/>
        <p:txBody>
          <a:bodyPr/>
          <a:lstStyle>
            <a:lvl1pPr>
              <a:defRPr/>
            </a:lvl1pPr>
          </a:lstStyle>
          <a:p>
            <a:fld id="{EDCE87E3-601E-4D8F-A0F3-1C391DED39E4}" type="slidenum">
              <a:rPr lang="es-EC" altLang="es-EC"/>
              <a:t>‹Nº›</a:t>
            </a:fld>
            <a:endParaRPr lang="es-EC" altLang="es-EC"/>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PhAnim="0" matchingName="En blanco" type="blank" userDrawn="1">
  <p:cSld name="En blanco">
    <p:spTree>
      <p:nvGrpSpPr>
        <p:cNvPr id="1" name=""/>
        <p:cNvGrpSpPr/>
        <p:nvPr/>
      </p:nvGrpSpPr>
      <p:grpSpPr bwMode="auto">
        <a:xfrm>
          <a:off x="0" y="0"/>
          <a:ext cx="0" cy="0"/>
          <a:chOff x="0" y="0"/>
          <a:chExt cx="0" cy="0"/>
        </a:xfrm>
      </p:grpSpPr>
      <p:sp>
        <p:nvSpPr>
          <p:cNvPr id="2" name="Google Shape;55;p13"/>
          <p:cNvSpPr txBox="1">
            <a:spLocks noGrp="1" noChangeArrowheads="1"/>
          </p:cNvSpPr>
          <p:nvPr>
            <p:ph type="dt" idx="10"/>
          </p:nvPr>
        </p:nvSpPr>
        <p:spPr/>
        <p:txBody>
          <a:bodyPr/>
          <a:lstStyle>
            <a:lvl1pPr>
              <a:defRPr/>
            </a:lvl1pPr>
          </a:lstStyle>
          <a:p>
            <a:endParaRPr lang="es-EC" altLang="es-EC"/>
          </a:p>
        </p:txBody>
      </p:sp>
      <p:sp>
        <p:nvSpPr>
          <p:cNvPr id="3" name="Google Shape;56;p13"/>
          <p:cNvSpPr txBox="1">
            <a:spLocks noGrp="1" noChangeArrowheads="1"/>
          </p:cNvSpPr>
          <p:nvPr>
            <p:ph type="ftr" idx="11"/>
          </p:nvPr>
        </p:nvSpPr>
        <p:spPr/>
        <p:txBody>
          <a:bodyPr/>
          <a:lstStyle>
            <a:lvl1pPr>
              <a:defRPr/>
            </a:lvl1pPr>
          </a:lstStyle>
          <a:p>
            <a:endParaRPr lang="es-EC" altLang="es-EC"/>
          </a:p>
        </p:txBody>
      </p:sp>
      <p:sp>
        <p:nvSpPr>
          <p:cNvPr id="4" name="Google Shape;57;p13"/>
          <p:cNvSpPr txBox="1">
            <a:spLocks noGrp="1" noChangeArrowheads="1"/>
          </p:cNvSpPr>
          <p:nvPr>
            <p:ph type="sldNum" idx="12"/>
          </p:nvPr>
        </p:nvSpPr>
        <p:spPr/>
        <p:txBody>
          <a:bodyPr/>
          <a:lstStyle>
            <a:lvl1pPr>
              <a:defRPr/>
            </a:lvl1pPr>
          </a:lstStyle>
          <a:p>
            <a:fld id="{CCF79D30-AA20-4A15-9098-D2B197728631}" type="slidenum">
              <a:rPr lang="es-EC" altLang="es-EC"/>
              <a:t>‹Nº›</a:t>
            </a:fld>
            <a:endParaRPr lang="es-EC" altLang="es-EC"/>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PhAnim="0" matchingName="Contenido con título" type="objTx" userDrawn="1">
  <p:cSld name="OBJECT_WITH_CAPTION_TEXT">
    <p:spTree>
      <p:nvGrpSpPr>
        <p:cNvPr id="1" name=""/>
        <p:cNvGrpSpPr/>
        <p:nvPr/>
      </p:nvGrpSpPr>
      <p:grpSpPr bwMode="auto">
        <a:xfrm>
          <a:off x="0" y="0"/>
          <a:ext cx="0" cy="0"/>
          <a:chOff x="0" y="0"/>
          <a:chExt cx="0" cy="0"/>
        </a:xfrm>
      </p:grpSpPr>
      <p:sp>
        <p:nvSpPr>
          <p:cNvPr id="59" name="Google Shape;59;p14"/>
          <p:cNvSpPr txBox="1">
            <a:spLocks noGrp="1"/>
          </p:cNvSpPr>
          <p:nvPr>
            <p:ph type="title"/>
          </p:nvPr>
        </p:nvSpPr>
        <p:spPr bwMode="auto">
          <a:xfrm>
            <a:off x="839788" y="457200"/>
            <a:ext cx="3932237" cy="1600200"/>
          </a:xfrm>
          <a:prstGeom prst="rect">
            <a:avLst/>
          </a:prstGeom>
          <a:noFill/>
          <a:ln>
            <a:noFill/>
          </a:ln>
        </p:spPr>
        <p:txBody>
          <a:bodyPr spcFirstLastPara="1" anchor="b">
            <a:normAutofit/>
          </a:bodyPr>
          <a:lstStyle>
            <a:lvl1pPr lvl="0" algn="l">
              <a:lnSpc>
                <a:spcPct val="90000"/>
              </a:lnSpc>
              <a:spcBef>
                <a:spcPts val="0"/>
              </a:spcBef>
              <a:spcAft>
                <a:spcPts val="0"/>
              </a:spcAft>
              <a:buClr>
                <a:schemeClr val="dk1"/>
              </a:buClr>
              <a:buSzPts val="3200"/>
              <a:buFont typeface="Calibri" panose="020F0502020204030204"/>
              <a:buNone/>
              <a:defRPr sz="32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r>
              <a:rPr lang="es-ES"/>
              <a:t>Haga clic para modificar el estilo de título del patrón</a:t>
            </a:r>
          </a:p>
        </p:txBody>
      </p:sp>
      <p:sp>
        <p:nvSpPr>
          <p:cNvPr id="60" name="Google Shape;60;p14"/>
          <p:cNvSpPr txBox="1">
            <a:spLocks noGrp="1"/>
          </p:cNvSpPr>
          <p:nvPr>
            <p:ph type="body" idx="1" hasCustomPrompt="1"/>
          </p:nvPr>
        </p:nvSpPr>
        <p:spPr bwMode="auto">
          <a:xfrm>
            <a:off x="5183188" y="987425"/>
            <a:ext cx="6172200" cy="4873625"/>
          </a:xfrm>
          <a:prstGeom prst="rect">
            <a:avLst/>
          </a:prstGeom>
          <a:noFill/>
          <a:ln>
            <a:noFill/>
          </a:ln>
        </p:spPr>
        <p:txBody>
          <a:bodyPr spcFirstLastPara="1">
            <a:normAutofit/>
          </a:bodyPr>
          <a:lstStyle>
            <a:lvl1pPr marL="457200" lvl="0" indent="-431800" algn="l">
              <a:lnSpc>
                <a:spcPct val="90000"/>
              </a:lnSpc>
              <a:spcBef>
                <a:spcPts val="1000"/>
              </a:spcBef>
              <a:spcAft>
                <a:spcPts val="0"/>
              </a:spcAft>
              <a:buClr>
                <a:schemeClr val="dk1"/>
              </a:buClr>
              <a:buSzPts val="3200"/>
              <a:buChar char="•"/>
              <a:defRPr sz="3200"/>
            </a:lvl1pPr>
            <a:lvl2pPr marL="914400" lvl="1" indent="-406400" algn="l">
              <a:lnSpc>
                <a:spcPct val="90000"/>
              </a:lnSpc>
              <a:spcBef>
                <a:spcPts val="500"/>
              </a:spcBef>
              <a:spcAft>
                <a:spcPts val="0"/>
              </a:spcAft>
              <a:buClr>
                <a:schemeClr val="dk1"/>
              </a:buClr>
              <a:buSzPts val="2800"/>
              <a:buChar char="•"/>
              <a:defRPr sz="2800"/>
            </a:lvl2pPr>
            <a:lvl3pPr marL="1371600" lvl="2" indent="-381000" algn="l">
              <a:lnSpc>
                <a:spcPct val="90000"/>
              </a:lnSpc>
              <a:spcBef>
                <a:spcPts val="500"/>
              </a:spcBef>
              <a:spcAft>
                <a:spcPts val="0"/>
              </a:spcAft>
              <a:buClr>
                <a:schemeClr val="dk1"/>
              </a:buClr>
              <a:buSzPts val="2400"/>
              <a:buChar char="•"/>
              <a:defRPr sz="2400"/>
            </a:lvl3pPr>
            <a:lvl4pPr marL="1828800" lvl="3" indent="-355600" algn="l">
              <a:lnSpc>
                <a:spcPct val="90000"/>
              </a:lnSpc>
              <a:spcBef>
                <a:spcPts val="500"/>
              </a:spcBef>
              <a:spcAft>
                <a:spcPts val="0"/>
              </a:spcAft>
              <a:buClr>
                <a:schemeClr val="dk1"/>
              </a:buClr>
              <a:buSzPts val="2000"/>
              <a:buChar char="•"/>
              <a:defRPr sz="2000"/>
            </a:lvl4pPr>
            <a:lvl5pPr marL="2286000" lvl="4" indent="-355600" algn="l">
              <a:lnSpc>
                <a:spcPct val="90000"/>
              </a:lnSpc>
              <a:spcBef>
                <a:spcPts val="500"/>
              </a:spcBef>
              <a:spcAft>
                <a:spcPts val="0"/>
              </a:spcAft>
              <a:buClr>
                <a:schemeClr val="dk1"/>
              </a:buClr>
              <a:buSzPts val="2000"/>
              <a:buChar char="•"/>
              <a:defRPr sz="2000"/>
            </a:lvl5pPr>
            <a:lvl6pPr marL="2743200" lvl="5" indent="-355600" algn="l">
              <a:lnSpc>
                <a:spcPct val="90000"/>
              </a:lnSpc>
              <a:spcBef>
                <a:spcPts val="500"/>
              </a:spcBef>
              <a:spcAft>
                <a:spcPts val="0"/>
              </a:spcAft>
              <a:buClr>
                <a:schemeClr val="dk1"/>
              </a:buClr>
              <a:buSzPts val="2000"/>
              <a:buChar char="•"/>
              <a:defRPr sz="2000"/>
            </a:lvl6pPr>
            <a:lvl7pPr marL="3200400" lvl="6" indent="-355600" algn="l">
              <a:lnSpc>
                <a:spcPct val="90000"/>
              </a:lnSpc>
              <a:spcBef>
                <a:spcPts val="500"/>
              </a:spcBef>
              <a:spcAft>
                <a:spcPts val="0"/>
              </a:spcAft>
              <a:buClr>
                <a:schemeClr val="dk1"/>
              </a:buClr>
              <a:buSzPts val="2000"/>
              <a:buChar char="•"/>
              <a:defRPr sz="2000"/>
            </a:lvl7pPr>
            <a:lvl8pPr marL="3657600" lvl="7" indent="-355600" algn="l">
              <a:lnSpc>
                <a:spcPct val="90000"/>
              </a:lnSpc>
              <a:spcBef>
                <a:spcPts val="500"/>
              </a:spcBef>
              <a:spcAft>
                <a:spcPts val="0"/>
              </a:spcAft>
              <a:buClr>
                <a:schemeClr val="dk1"/>
              </a:buClr>
              <a:buSzPts val="2000"/>
              <a:buChar char="•"/>
              <a:defRPr sz="2000"/>
            </a:lvl8pPr>
            <a:lvl9pPr marL="4114800" lvl="8" indent="-355600" algn="l">
              <a:lnSpc>
                <a:spcPct val="90000"/>
              </a:lnSpc>
              <a:spcBef>
                <a:spcPts val="500"/>
              </a:spcBef>
              <a:spcAft>
                <a:spcPts val="0"/>
              </a:spcAft>
              <a:buClr>
                <a:schemeClr val="dk1"/>
              </a:buClr>
              <a:buSzPts val="2000"/>
              <a:buChar char="•"/>
              <a:defRPr sz="2000"/>
            </a:lvl9pPr>
          </a:lstStyle>
          <a:p>
            <a:pPr lvl="0"/>
            <a:r>
              <a:rPr lang="es-ES"/>
              <a:t>Haga clic para modificar los estilos de texto del patrón</a:t>
            </a:r>
          </a:p>
        </p:txBody>
      </p:sp>
      <p:sp>
        <p:nvSpPr>
          <p:cNvPr id="61" name="Google Shape;61;p14"/>
          <p:cNvSpPr txBox="1">
            <a:spLocks noGrp="1"/>
          </p:cNvSpPr>
          <p:nvPr>
            <p:ph type="body" idx="2" hasCustomPrompt="1"/>
          </p:nvPr>
        </p:nvSpPr>
        <p:spPr bwMode="auto">
          <a:xfrm>
            <a:off x="839788" y="2057400"/>
            <a:ext cx="3932237" cy="3811588"/>
          </a:xfrm>
          <a:prstGeom prst="rect">
            <a:avLst/>
          </a:prstGeom>
          <a:noFill/>
          <a:ln>
            <a:noFill/>
          </a:ln>
        </p:spPr>
        <p:txBody>
          <a:bodyPr spcFirstLastPara="1">
            <a:normAutofit/>
          </a:bodyPr>
          <a:lstStyle>
            <a:lvl1pPr marL="457200" lvl="0" indent="-228600" algn="l">
              <a:lnSpc>
                <a:spcPct val="90000"/>
              </a:lnSpc>
              <a:spcBef>
                <a:spcPts val="1000"/>
              </a:spcBef>
              <a:spcAft>
                <a:spcPts val="0"/>
              </a:spcAft>
              <a:buClr>
                <a:schemeClr val="dk1"/>
              </a:buClr>
              <a:buSzPts val="1600"/>
              <a:buNone/>
              <a:defRPr sz="1600"/>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pPr lvl="0"/>
            <a:r>
              <a:rPr lang="es-ES"/>
              <a:t>Haga clic para modificar los estilos de texto del patrón</a:t>
            </a:r>
          </a:p>
        </p:txBody>
      </p:sp>
      <p:sp>
        <p:nvSpPr>
          <p:cNvPr id="5" name="Google Shape;62;p14"/>
          <p:cNvSpPr txBox="1">
            <a:spLocks noGrp="1" noChangeArrowheads="1"/>
          </p:cNvSpPr>
          <p:nvPr>
            <p:ph type="dt" idx="10"/>
          </p:nvPr>
        </p:nvSpPr>
        <p:spPr/>
        <p:txBody>
          <a:bodyPr/>
          <a:lstStyle>
            <a:lvl1pPr>
              <a:defRPr/>
            </a:lvl1pPr>
          </a:lstStyle>
          <a:p>
            <a:endParaRPr lang="es-EC" altLang="es-EC"/>
          </a:p>
        </p:txBody>
      </p:sp>
      <p:sp>
        <p:nvSpPr>
          <p:cNvPr id="6" name="Google Shape;63;p14"/>
          <p:cNvSpPr txBox="1">
            <a:spLocks noGrp="1" noChangeArrowheads="1"/>
          </p:cNvSpPr>
          <p:nvPr>
            <p:ph type="ftr" idx="11"/>
          </p:nvPr>
        </p:nvSpPr>
        <p:spPr/>
        <p:txBody>
          <a:bodyPr/>
          <a:lstStyle>
            <a:lvl1pPr>
              <a:defRPr/>
            </a:lvl1pPr>
          </a:lstStyle>
          <a:p>
            <a:endParaRPr lang="es-EC" altLang="es-EC"/>
          </a:p>
        </p:txBody>
      </p:sp>
      <p:sp>
        <p:nvSpPr>
          <p:cNvPr id="7" name="Google Shape;64;p14"/>
          <p:cNvSpPr txBox="1">
            <a:spLocks noGrp="1" noChangeArrowheads="1"/>
          </p:cNvSpPr>
          <p:nvPr>
            <p:ph type="sldNum" idx="12"/>
          </p:nvPr>
        </p:nvSpPr>
        <p:spPr/>
        <p:txBody>
          <a:bodyPr/>
          <a:lstStyle>
            <a:lvl1pPr>
              <a:defRPr/>
            </a:lvl1pPr>
          </a:lstStyle>
          <a:p>
            <a:fld id="{53CE7764-7504-4409-B463-AA6B82AA8A31}" type="slidenum">
              <a:rPr lang="es-EC" altLang="es-EC"/>
              <a:t>‹Nº›</a:t>
            </a:fld>
            <a:endParaRPr lang="es-EC" altLang="es-EC"/>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PhAnim="0" matchingName="Imagen con título" type="picTx" userDrawn="1">
  <p:cSld name="PICTURE_WITH_CAPTION_TEXT">
    <p:spTree>
      <p:nvGrpSpPr>
        <p:cNvPr id="1" name=""/>
        <p:cNvGrpSpPr/>
        <p:nvPr/>
      </p:nvGrpSpPr>
      <p:grpSpPr bwMode="auto">
        <a:xfrm>
          <a:off x="0" y="0"/>
          <a:ext cx="0" cy="0"/>
          <a:chOff x="0" y="0"/>
          <a:chExt cx="0" cy="0"/>
        </a:xfrm>
      </p:grpSpPr>
      <p:sp>
        <p:nvSpPr>
          <p:cNvPr id="66" name="Google Shape;66;p15"/>
          <p:cNvSpPr txBox="1">
            <a:spLocks noGrp="1"/>
          </p:cNvSpPr>
          <p:nvPr>
            <p:ph type="title"/>
          </p:nvPr>
        </p:nvSpPr>
        <p:spPr bwMode="auto">
          <a:xfrm>
            <a:off x="839788" y="457200"/>
            <a:ext cx="3932237" cy="1600200"/>
          </a:xfrm>
          <a:prstGeom prst="rect">
            <a:avLst/>
          </a:prstGeom>
          <a:noFill/>
          <a:ln>
            <a:noFill/>
          </a:ln>
        </p:spPr>
        <p:txBody>
          <a:bodyPr spcFirstLastPara="1" anchor="b">
            <a:normAutofit/>
          </a:bodyPr>
          <a:lstStyle>
            <a:lvl1pPr lvl="0" algn="l">
              <a:lnSpc>
                <a:spcPct val="90000"/>
              </a:lnSpc>
              <a:spcBef>
                <a:spcPts val="0"/>
              </a:spcBef>
              <a:spcAft>
                <a:spcPts val="0"/>
              </a:spcAft>
              <a:buClr>
                <a:schemeClr val="dk1"/>
              </a:buClr>
              <a:buSzPts val="3200"/>
              <a:buFont typeface="Calibri" panose="020F0502020204030204"/>
              <a:buNone/>
              <a:defRPr sz="32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r>
              <a:rPr lang="es-ES"/>
              <a:t>Haga clic para modificar el estilo de título del patrón</a:t>
            </a:r>
          </a:p>
        </p:txBody>
      </p:sp>
      <p:sp>
        <p:nvSpPr>
          <p:cNvPr id="67" name="Google Shape;67;p15"/>
          <p:cNvSpPr>
            <a:spLocks noGrp="1"/>
          </p:cNvSpPr>
          <p:nvPr>
            <p:ph type="pic" idx="2"/>
          </p:nvPr>
        </p:nvSpPr>
        <p:spPr bwMode="auto">
          <a:xfrm>
            <a:off x="5183188" y="987425"/>
            <a:ext cx="6172200" cy="4873625"/>
          </a:xfrm>
          <a:prstGeom prst="rect">
            <a:avLst/>
          </a:prstGeom>
          <a:noFill/>
          <a:ln>
            <a:noFill/>
          </a:ln>
        </p:spPr>
      </p:sp>
      <p:sp>
        <p:nvSpPr>
          <p:cNvPr id="68" name="Google Shape;68;p15"/>
          <p:cNvSpPr txBox="1">
            <a:spLocks noGrp="1"/>
          </p:cNvSpPr>
          <p:nvPr>
            <p:ph type="body" idx="1" hasCustomPrompt="1"/>
          </p:nvPr>
        </p:nvSpPr>
        <p:spPr bwMode="auto">
          <a:xfrm>
            <a:off x="839788" y="2057400"/>
            <a:ext cx="3932237" cy="3811588"/>
          </a:xfrm>
          <a:prstGeom prst="rect">
            <a:avLst/>
          </a:prstGeom>
          <a:noFill/>
          <a:ln>
            <a:noFill/>
          </a:ln>
        </p:spPr>
        <p:txBody>
          <a:bodyPr spcFirstLastPara="1">
            <a:normAutofit/>
          </a:bodyPr>
          <a:lstStyle>
            <a:lvl1pPr marL="457200" lvl="0" indent="-228600" algn="l">
              <a:lnSpc>
                <a:spcPct val="90000"/>
              </a:lnSpc>
              <a:spcBef>
                <a:spcPts val="1000"/>
              </a:spcBef>
              <a:spcAft>
                <a:spcPts val="0"/>
              </a:spcAft>
              <a:buClr>
                <a:schemeClr val="dk1"/>
              </a:buClr>
              <a:buSzPts val="1600"/>
              <a:buNone/>
              <a:defRPr sz="1600"/>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pPr lvl="0"/>
            <a:r>
              <a:rPr lang="es-ES"/>
              <a:t>Haga clic para modificar los estilos de texto del patrón</a:t>
            </a:r>
          </a:p>
        </p:txBody>
      </p:sp>
      <p:sp>
        <p:nvSpPr>
          <p:cNvPr id="5" name="Google Shape;69;p15"/>
          <p:cNvSpPr txBox="1">
            <a:spLocks noGrp="1" noChangeArrowheads="1"/>
          </p:cNvSpPr>
          <p:nvPr>
            <p:ph type="dt" idx="10"/>
          </p:nvPr>
        </p:nvSpPr>
        <p:spPr/>
        <p:txBody>
          <a:bodyPr/>
          <a:lstStyle>
            <a:lvl1pPr>
              <a:defRPr/>
            </a:lvl1pPr>
          </a:lstStyle>
          <a:p>
            <a:endParaRPr lang="es-EC" altLang="es-EC"/>
          </a:p>
        </p:txBody>
      </p:sp>
      <p:sp>
        <p:nvSpPr>
          <p:cNvPr id="6" name="Google Shape;70;p15"/>
          <p:cNvSpPr txBox="1">
            <a:spLocks noGrp="1" noChangeArrowheads="1"/>
          </p:cNvSpPr>
          <p:nvPr>
            <p:ph type="ftr" idx="11"/>
          </p:nvPr>
        </p:nvSpPr>
        <p:spPr/>
        <p:txBody>
          <a:bodyPr/>
          <a:lstStyle>
            <a:lvl1pPr>
              <a:defRPr/>
            </a:lvl1pPr>
          </a:lstStyle>
          <a:p>
            <a:endParaRPr lang="es-EC" altLang="es-EC"/>
          </a:p>
        </p:txBody>
      </p:sp>
      <p:sp>
        <p:nvSpPr>
          <p:cNvPr id="7" name="Google Shape;71;p15"/>
          <p:cNvSpPr txBox="1">
            <a:spLocks noGrp="1" noChangeArrowheads="1"/>
          </p:cNvSpPr>
          <p:nvPr>
            <p:ph type="sldNum" idx="12"/>
          </p:nvPr>
        </p:nvSpPr>
        <p:spPr/>
        <p:txBody>
          <a:bodyPr/>
          <a:lstStyle>
            <a:lvl1pPr>
              <a:defRPr/>
            </a:lvl1pPr>
          </a:lstStyle>
          <a:p>
            <a:fld id="{AE13C1BA-A602-4961-81C5-2978353370EF}" type="slidenum">
              <a:rPr lang="es-EC" altLang="es-EC"/>
              <a:t>‹Nº›</a:t>
            </a:fld>
            <a:endParaRPr lang="es-EC" altLang="es-EC"/>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PhAnim="0" matchingName="Título y texto vertical" type="vertTx" userDrawn="1">
  <p:cSld name="VERTICAL_TEXT">
    <p:spTree>
      <p:nvGrpSpPr>
        <p:cNvPr id="1" name=""/>
        <p:cNvGrpSpPr/>
        <p:nvPr/>
      </p:nvGrpSpPr>
      <p:grpSpPr bwMode="auto">
        <a:xfrm>
          <a:off x="0" y="0"/>
          <a:ext cx="0" cy="0"/>
          <a:chOff x="0" y="0"/>
          <a:chExt cx="0" cy="0"/>
        </a:xfrm>
      </p:grpSpPr>
      <p:sp>
        <p:nvSpPr>
          <p:cNvPr id="73" name="Google Shape;73;p16"/>
          <p:cNvSpPr txBox="1">
            <a:spLocks noGrp="1"/>
          </p:cNvSpPr>
          <p:nvPr>
            <p:ph type="title"/>
          </p:nvPr>
        </p:nvSpPr>
        <p:spPr bwMode="auto">
          <a:xfrm>
            <a:off x="838200" y="365125"/>
            <a:ext cx="10515600" cy="1325563"/>
          </a:xfrm>
          <a:prstGeom prst="rect">
            <a:avLst/>
          </a:prstGeom>
          <a:noFill/>
          <a:ln>
            <a:noFill/>
          </a:ln>
        </p:spPr>
        <p:txBody>
          <a:bodyPr spcFirstLastPara="1">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r>
              <a:rPr lang="es-ES"/>
              <a:t>Haga clic para modificar el estilo de título del patrón</a:t>
            </a:r>
          </a:p>
        </p:txBody>
      </p:sp>
      <p:sp>
        <p:nvSpPr>
          <p:cNvPr id="74" name="Google Shape;74;p16"/>
          <p:cNvSpPr txBox="1">
            <a:spLocks noGrp="1"/>
          </p:cNvSpPr>
          <p:nvPr>
            <p:ph type="body" idx="1" hasCustomPrompt="1"/>
          </p:nvPr>
        </p:nvSpPr>
        <p:spPr bwMode="auto">
          <a:xfrm rot="5400000">
            <a:off x="3920331" y="-1256506"/>
            <a:ext cx="4351338" cy="10515600"/>
          </a:xfrm>
          <a:prstGeom prst="rect">
            <a:avLst/>
          </a:prstGeom>
          <a:noFill/>
          <a:ln>
            <a:noFill/>
          </a:ln>
        </p:spPr>
        <p:txBody>
          <a:bodyPr spcFirstLastPara="1">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pPr lvl="0"/>
            <a:r>
              <a:rPr lang="es-ES"/>
              <a:t>Haga clic para modificar los estilos de texto del patrón</a:t>
            </a:r>
          </a:p>
        </p:txBody>
      </p:sp>
      <p:sp>
        <p:nvSpPr>
          <p:cNvPr id="4" name="Google Shape;75;p16"/>
          <p:cNvSpPr txBox="1">
            <a:spLocks noGrp="1" noChangeArrowheads="1"/>
          </p:cNvSpPr>
          <p:nvPr>
            <p:ph type="dt" idx="10"/>
          </p:nvPr>
        </p:nvSpPr>
        <p:spPr/>
        <p:txBody>
          <a:bodyPr/>
          <a:lstStyle>
            <a:lvl1pPr>
              <a:defRPr/>
            </a:lvl1pPr>
          </a:lstStyle>
          <a:p>
            <a:endParaRPr lang="es-EC" altLang="es-EC"/>
          </a:p>
        </p:txBody>
      </p:sp>
      <p:sp>
        <p:nvSpPr>
          <p:cNvPr id="5" name="Google Shape;76;p16"/>
          <p:cNvSpPr txBox="1">
            <a:spLocks noGrp="1" noChangeArrowheads="1"/>
          </p:cNvSpPr>
          <p:nvPr>
            <p:ph type="ftr" idx="11"/>
          </p:nvPr>
        </p:nvSpPr>
        <p:spPr/>
        <p:txBody>
          <a:bodyPr/>
          <a:lstStyle>
            <a:lvl1pPr>
              <a:defRPr/>
            </a:lvl1pPr>
          </a:lstStyle>
          <a:p>
            <a:endParaRPr lang="es-EC" altLang="es-EC"/>
          </a:p>
        </p:txBody>
      </p:sp>
      <p:sp>
        <p:nvSpPr>
          <p:cNvPr id="6" name="Google Shape;77;p16"/>
          <p:cNvSpPr txBox="1">
            <a:spLocks noGrp="1" noChangeArrowheads="1"/>
          </p:cNvSpPr>
          <p:nvPr>
            <p:ph type="sldNum" idx="12"/>
          </p:nvPr>
        </p:nvSpPr>
        <p:spPr/>
        <p:txBody>
          <a:bodyPr/>
          <a:lstStyle>
            <a:lvl1pPr>
              <a:defRPr/>
            </a:lvl1pPr>
          </a:lstStyle>
          <a:p>
            <a:fld id="{56FB09BA-B279-43B2-BE71-1ABBA4EFE5B7}" type="slidenum">
              <a:rPr lang="es-EC" altLang="es-EC"/>
              <a:t>‹Nº›</a:t>
            </a:fld>
            <a:endParaRPr lang="es-EC" altLang="es-EC"/>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PhAnim="0" matchingName="Título vertical y texto" type="vertTitleAndTx" userDrawn="1">
  <p:cSld name="VERTICAL_TITLE_AND_VERTICAL_TEXT">
    <p:spTree>
      <p:nvGrpSpPr>
        <p:cNvPr id="1" name=""/>
        <p:cNvGrpSpPr/>
        <p:nvPr/>
      </p:nvGrpSpPr>
      <p:grpSpPr bwMode="auto">
        <a:xfrm>
          <a:off x="0" y="0"/>
          <a:ext cx="0" cy="0"/>
          <a:chOff x="0" y="0"/>
          <a:chExt cx="0" cy="0"/>
        </a:xfrm>
      </p:grpSpPr>
      <p:sp>
        <p:nvSpPr>
          <p:cNvPr id="79" name="Google Shape;79;p17"/>
          <p:cNvSpPr txBox="1">
            <a:spLocks noGrp="1"/>
          </p:cNvSpPr>
          <p:nvPr>
            <p:ph type="title"/>
          </p:nvPr>
        </p:nvSpPr>
        <p:spPr bwMode="auto">
          <a:xfrm rot="5400000">
            <a:off x="7133431" y="1956594"/>
            <a:ext cx="5811838" cy="2628900"/>
          </a:xfrm>
          <a:prstGeom prst="rect">
            <a:avLst/>
          </a:prstGeom>
          <a:noFill/>
          <a:ln>
            <a:noFill/>
          </a:ln>
        </p:spPr>
        <p:txBody>
          <a:bodyPr spcFirstLastPara="1">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r>
              <a:rPr lang="es-ES"/>
              <a:t>Haga clic para modificar el estilo de título del patrón</a:t>
            </a:r>
          </a:p>
        </p:txBody>
      </p:sp>
      <p:sp>
        <p:nvSpPr>
          <p:cNvPr id="80" name="Google Shape;80;p17"/>
          <p:cNvSpPr txBox="1">
            <a:spLocks noGrp="1"/>
          </p:cNvSpPr>
          <p:nvPr>
            <p:ph type="body" idx="1" hasCustomPrompt="1"/>
          </p:nvPr>
        </p:nvSpPr>
        <p:spPr bwMode="auto">
          <a:xfrm rot="5400000">
            <a:off x="1799431" y="-596106"/>
            <a:ext cx="5811838" cy="7734300"/>
          </a:xfrm>
          <a:prstGeom prst="rect">
            <a:avLst/>
          </a:prstGeom>
          <a:noFill/>
          <a:ln>
            <a:noFill/>
          </a:ln>
        </p:spPr>
        <p:txBody>
          <a:bodyPr spcFirstLastPara="1">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pPr lvl="0"/>
            <a:r>
              <a:rPr lang="es-ES"/>
              <a:t>Haga clic para modificar los estilos de texto del patrón</a:t>
            </a:r>
          </a:p>
        </p:txBody>
      </p:sp>
      <p:sp>
        <p:nvSpPr>
          <p:cNvPr id="4" name="Google Shape;81;p17"/>
          <p:cNvSpPr txBox="1">
            <a:spLocks noGrp="1" noChangeArrowheads="1"/>
          </p:cNvSpPr>
          <p:nvPr>
            <p:ph type="dt" idx="10"/>
          </p:nvPr>
        </p:nvSpPr>
        <p:spPr/>
        <p:txBody>
          <a:bodyPr/>
          <a:lstStyle>
            <a:lvl1pPr>
              <a:defRPr/>
            </a:lvl1pPr>
          </a:lstStyle>
          <a:p>
            <a:endParaRPr lang="es-EC" altLang="es-EC"/>
          </a:p>
        </p:txBody>
      </p:sp>
      <p:sp>
        <p:nvSpPr>
          <p:cNvPr id="5" name="Google Shape;82;p17"/>
          <p:cNvSpPr txBox="1">
            <a:spLocks noGrp="1" noChangeArrowheads="1"/>
          </p:cNvSpPr>
          <p:nvPr>
            <p:ph type="ftr" idx="11"/>
          </p:nvPr>
        </p:nvSpPr>
        <p:spPr/>
        <p:txBody>
          <a:bodyPr/>
          <a:lstStyle>
            <a:lvl1pPr>
              <a:defRPr/>
            </a:lvl1pPr>
          </a:lstStyle>
          <a:p>
            <a:endParaRPr lang="es-EC" altLang="es-EC"/>
          </a:p>
        </p:txBody>
      </p:sp>
      <p:sp>
        <p:nvSpPr>
          <p:cNvPr id="6" name="Google Shape;83;p17"/>
          <p:cNvSpPr txBox="1">
            <a:spLocks noGrp="1" noChangeArrowheads="1"/>
          </p:cNvSpPr>
          <p:nvPr>
            <p:ph type="sldNum" idx="12"/>
          </p:nvPr>
        </p:nvSpPr>
        <p:spPr/>
        <p:txBody>
          <a:bodyPr/>
          <a:lstStyle>
            <a:lvl1pPr>
              <a:defRPr/>
            </a:lvl1pPr>
          </a:lstStyle>
          <a:p>
            <a:fld id="{FC9ABF88-85D9-47B1-AC60-805C2BE23573}" type="slidenum">
              <a:rPr lang="es-EC" altLang="es-EC"/>
              <a:t>‹Nº›</a:t>
            </a:fld>
            <a:endParaRPr lang="es-EC" altLang="es-EC"/>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Google Shape;10;p6"/>
          <p:cNvSpPr txBox="1">
            <a:spLocks noGrp="1" noChangeArrowheads="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5" tIns="45700" rIns="91425" bIns="45700" numCol="1" anchor="ctr" anchorCtr="0" compatLnSpc="1"/>
          <a:lstStyle/>
          <a:p>
            <a:pPr lvl="0"/>
            <a:endParaRPr lang="es-EC" altLang="es-EC"/>
          </a:p>
        </p:txBody>
      </p:sp>
      <p:sp>
        <p:nvSpPr>
          <p:cNvPr id="1027" name="Google Shape;11;p6"/>
          <p:cNvSpPr txBox="1">
            <a:spLocks noGrp="1" noChangeArrowheads="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5" tIns="45700" rIns="91425" bIns="45700" numCol="1" anchor="t" anchorCtr="0" compatLnSpc="1"/>
          <a:lstStyle/>
          <a:p>
            <a:pPr lvl="0"/>
            <a:endParaRPr lang="es-EC" altLang="es-EC"/>
          </a:p>
        </p:txBody>
      </p:sp>
      <p:sp>
        <p:nvSpPr>
          <p:cNvPr id="1028" name="Google Shape;12;p6"/>
          <p:cNvSpPr txBox="1">
            <a:spLocks noGrp="1" noChangeArrowheads="1"/>
          </p:cNvSpPr>
          <p:nvPr>
            <p:ph type="dt" idx="10"/>
          </p:nvPr>
        </p:nvSpPr>
        <p:spPr bwMode="auto">
          <a:xfrm>
            <a:off x="838200" y="6356350"/>
            <a:ext cx="27432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5" tIns="45700" rIns="91425" bIns="45700" numCol="1" anchor="ctr" anchorCtr="0" compatLnSpc="1"/>
          <a:lstStyle>
            <a:lvl1pPr eaLnBrk="1" hangingPunct="1">
              <a:buClr>
                <a:srgbClr val="000000"/>
              </a:buClr>
              <a:buSzPts val="1400"/>
              <a:buFont typeface="Arial" panose="020B0604020202020204" pitchFamily="34" charset="0"/>
              <a:buNone/>
              <a:defRPr sz="1200">
                <a:solidFill>
                  <a:srgbClr val="888888"/>
                </a:solidFill>
                <a:latin typeface="Calibri" panose="020F0502020204030204" pitchFamily="34" charset="0"/>
                <a:cs typeface="Calibri" panose="020F0502020204030204" pitchFamily="34" charset="0"/>
              </a:defRPr>
            </a:lvl1pPr>
          </a:lstStyle>
          <a:p>
            <a:endParaRPr lang="es-EC" altLang="es-EC"/>
          </a:p>
        </p:txBody>
      </p:sp>
      <p:sp>
        <p:nvSpPr>
          <p:cNvPr id="1029" name="Google Shape;13;p6"/>
          <p:cNvSpPr txBox="1">
            <a:spLocks noGrp="1" noChangeArrowheads="1"/>
          </p:cNvSpPr>
          <p:nvPr>
            <p:ph type="ftr" idx="11"/>
          </p:nvPr>
        </p:nvSpPr>
        <p:spPr bwMode="auto">
          <a:xfrm>
            <a:off x="4038600" y="6356350"/>
            <a:ext cx="4114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5" tIns="45700" rIns="91425" bIns="45700" numCol="1" anchor="ctr" anchorCtr="0" compatLnSpc="1"/>
          <a:lstStyle>
            <a:lvl1pPr algn="ctr" eaLnBrk="1" hangingPunct="1">
              <a:buClr>
                <a:srgbClr val="000000"/>
              </a:buClr>
              <a:buSzPts val="1400"/>
              <a:buFont typeface="Arial" panose="020B0604020202020204" pitchFamily="34" charset="0"/>
              <a:buNone/>
              <a:defRPr sz="1200">
                <a:solidFill>
                  <a:srgbClr val="888888"/>
                </a:solidFill>
                <a:latin typeface="Calibri" panose="020F0502020204030204" pitchFamily="34" charset="0"/>
                <a:cs typeface="Calibri" panose="020F0502020204030204" pitchFamily="34" charset="0"/>
              </a:defRPr>
            </a:lvl1pPr>
          </a:lstStyle>
          <a:p>
            <a:endParaRPr lang="es-EC" altLang="es-EC"/>
          </a:p>
        </p:txBody>
      </p:sp>
      <p:sp>
        <p:nvSpPr>
          <p:cNvPr id="1030" name="Google Shape;14;p6"/>
          <p:cNvSpPr txBox="1">
            <a:spLocks noGrp="1" noChangeArrowheads="1"/>
          </p:cNvSpPr>
          <p:nvPr>
            <p:ph type="sldNum" idx="12"/>
          </p:nvPr>
        </p:nvSpPr>
        <p:spPr bwMode="auto">
          <a:xfrm>
            <a:off x="8610600" y="6356350"/>
            <a:ext cx="27432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5" tIns="45700" rIns="91425" bIns="45700" numCol="1" anchor="ctr" anchorCtr="0" compatLnSpc="1"/>
          <a:lstStyle>
            <a:lvl1pPr algn="r" eaLnBrk="1" hangingPunct="1">
              <a:buClr>
                <a:srgbClr val="000000"/>
              </a:buClr>
              <a:buSzPts val="1200"/>
              <a:buFont typeface="Arial" panose="020B0604020202020204" pitchFamily="34" charset="0"/>
              <a:buNone/>
              <a:defRPr sz="1200">
                <a:solidFill>
                  <a:srgbClr val="888888"/>
                </a:solidFill>
                <a:latin typeface="Calibri" panose="020F0502020204030204" pitchFamily="34" charset="0"/>
                <a:cs typeface="Calibri" panose="020F0502020204030204" pitchFamily="34" charset="0"/>
              </a:defRPr>
            </a:lvl1pPr>
          </a:lstStyle>
          <a:p>
            <a:fld id="{E0A787EC-7A3B-4462-8760-56CA73A182D8}" type="slidenum">
              <a:rPr lang="es-EC" altLang="es-EC"/>
              <a:t>‹Nº›</a:t>
            </a:fld>
            <a:endParaRPr lang="es-EC" altLang="es-EC"/>
          </a:p>
        </p:txBody>
      </p:sp>
    </p:spTree>
  </p:cSld>
  <p:clrMap bg1="lt1" tx1="dk1" bg2="dk2" tx2="lt2" accent1="accent1" accent2="accent2" accent3="accent3" accent4="accent4" accent5="accent5" accent6="accent6" hlink="hlink" folHlink="folHlink"/>
  <p:sldLayoutIdLst>
    <p:sldLayoutId id="2147483649" r:id="rId1"/>
    <p:sldLayoutId id="2147483651" r:id="rId2"/>
    <p:sldLayoutId id="2147483652" r:id="rId3"/>
    <p:sldLayoutId id="2147483653" r:id="rId4"/>
    <p:sldLayoutId id="2147483654" r:id="rId5"/>
    <p:sldLayoutId id="2147483655" r:id="rId6"/>
    <p:sldLayoutId id="2147483656" r:id="rId7"/>
  </p:sldLayoutIdLst>
  <p:hf sldNum="0" hdr="0" ftr="0" dt="0"/>
  <p:txStyles>
    <p:titleStyle>
      <a:defPPr marR="0" lvl="0" algn="l">
        <a:lnSpc>
          <a:spcPct val="100000"/>
        </a:lnSpc>
        <a:spcBef>
          <a:spcPts val="0"/>
        </a:spcBef>
        <a:spcAft>
          <a:spcPts val="0"/>
        </a:spcAft>
      </a:defPPr>
      <a:lvl1pPr algn="l" rtl="0" eaLnBrk="1" fontAlgn="base" hangingPunct="1">
        <a:spcBef>
          <a:spcPct val="0"/>
        </a:spcBef>
        <a:spcAft>
          <a:spcPct val="0"/>
        </a:spcAft>
        <a:buClr>
          <a:srgbClr val="000000"/>
        </a:buClr>
        <a:buFont typeface="Arial" panose="020B0604020202020204" pitchFamily="34" charset="0"/>
        <a:defRPr sz="1400">
          <a:solidFill>
            <a:srgbClr val="000000"/>
          </a:solidFill>
          <a:latin typeface="Arial" panose="020B0604020202020204"/>
          <a:ea typeface="Arial" panose="020B0604020202020204"/>
          <a:cs typeface="Arial" panose="020B0604020202020204"/>
        </a:defRPr>
      </a:lvl1pPr>
      <a:lvl2pPr lvl="1" algn="l" rtl="0" eaLnBrk="1" fontAlgn="base" hangingPunct="1">
        <a:spcBef>
          <a:spcPct val="0"/>
        </a:spcBef>
        <a:spcAft>
          <a:spcPct val="0"/>
        </a:spcAft>
        <a:buClr>
          <a:srgbClr val="000000"/>
        </a:buClr>
        <a:buFont typeface="Arial" panose="020B0604020202020204" pitchFamily="34" charset="0"/>
        <a:defRPr sz="1400">
          <a:solidFill>
            <a:srgbClr val="000000"/>
          </a:solidFill>
          <a:latin typeface="Arial" panose="020B0604020202020204"/>
          <a:ea typeface="Arial" panose="020B0604020202020204"/>
          <a:cs typeface="Arial" panose="020B0604020202020204"/>
        </a:defRPr>
      </a:lvl2pPr>
      <a:lvl3pPr lvl="2" algn="l" rtl="0" eaLnBrk="1" fontAlgn="base" hangingPunct="1">
        <a:spcBef>
          <a:spcPct val="0"/>
        </a:spcBef>
        <a:spcAft>
          <a:spcPct val="0"/>
        </a:spcAft>
        <a:buClr>
          <a:srgbClr val="000000"/>
        </a:buClr>
        <a:buFont typeface="Arial" panose="020B0604020202020204" pitchFamily="34" charset="0"/>
        <a:defRPr sz="1400">
          <a:solidFill>
            <a:srgbClr val="000000"/>
          </a:solidFill>
          <a:latin typeface="Arial" panose="020B0604020202020204"/>
          <a:ea typeface="Arial" panose="020B0604020202020204"/>
          <a:cs typeface="Arial" panose="020B0604020202020204"/>
        </a:defRPr>
      </a:lvl3pPr>
      <a:lvl4pPr lvl="3" algn="l" rtl="0" eaLnBrk="1" fontAlgn="base" hangingPunct="1">
        <a:spcBef>
          <a:spcPct val="0"/>
        </a:spcBef>
        <a:spcAft>
          <a:spcPct val="0"/>
        </a:spcAft>
        <a:buClr>
          <a:srgbClr val="000000"/>
        </a:buClr>
        <a:buFont typeface="Arial" panose="020B0604020202020204" pitchFamily="34" charset="0"/>
        <a:defRPr sz="1400">
          <a:solidFill>
            <a:srgbClr val="000000"/>
          </a:solidFill>
          <a:latin typeface="Arial" panose="020B0604020202020204"/>
          <a:ea typeface="Arial" panose="020B0604020202020204"/>
          <a:cs typeface="Arial" panose="020B0604020202020204"/>
        </a:defRPr>
      </a:lvl4pPr>
      <a:lvl5pPr lvl="4" algn="l" rtl="0" eaLnBrk="1" fontAlgn="base" hangingPunct="1">
        <a:spcBef>
          <a:spcPct val="0"/>
        </a:spcBef>
        <a:spcAft>
          <a:spcPct val="0"/>
        </a:spcAft>
        <a:buClr>
          <a:srgbClr val="000000"/>
        </a:buClr>
        <a:buFont typeface="Arial" panose="020B0604020202020204" pitchFamily="34" charset="0"/>
        <a:defRPr sz="1400">
          <a:solidFill>
            <a:srgbClr val="000000"/>
          </a:solidFill>
          <a:latin typeface="Arial" panose="020B0604020202020204"/>
          <a:ea typeface="Arial" panose="020B0604020202020204"/>
          <a:cs typeface="Arial" panose="020B0604020202020204"/>
        </a:defRPr>
      </a:lvl5pPr>
      <a:lvl6pPr marR="0" lvl="5" algn="l" eaLnBrk="1" hangingPunct="1">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defRPr>
      </a:lvl6pPr>
      <a:lvl7pPr marR="0" lvl="6" algn="l" eaLnBrk="1" hangingPunct="1">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defRPr>
      </a:lvl7pPr>
      <a:lvl8pPr marR="0" lvl="7" algn="l" eaLnBrk="1" hangingPunct="1">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defRPr>
      </a:lvl8pPr>
      <a:lvl9pPr marR="0" lvl="8" algn="l" eaLnBrk="1" hangingPunct="1">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defRPr>
      </a:lvl9pPr>
    </p:titleStyle>
    <p:bodyStyle>
      <a:defPPr marR="0" lvl="0" algn="l">
        <a:lnSpc>
          <a:spcPct val="100000"/>
        </a:lnSpc>
        <a:spcBef>
          <a:spcPts val="0"/>
        </a:spcBef>
        <a:spcAft>
          <a:spcPts val="0"/>
        </a:spcAft>
      </a:defPPr>
      <a:lvl1pPr algn="l" rtl="0" eaLnBrk="1" fontAlgn="base" hangingPunct="1">
        <a:spcBef>
          <a:spcPct val="0"/>
        </a:spcBef>
        <a:spcAft>
          <a:spcPct val="0"/>
        </a:spcAft>
        <a:buClr>
          <a:srgbClr val="000000"/>
        </a:buClr>
        <a:buFont typeface="Arial" panose="020B0604020202020204" pitchFamily="34" charset="0"/>
        <a:defRPr sz="1400">
          <a:solidFill>
            <a:srgbClr val="000000"/>
          </a:solidFill>
          <a:latin typeface="Arial" panose="020B0604020202020204"/>
          <a:ea typeface="Arial" panose="020B0604020202020204"/>
          <a:cs typeface="Arial" panose="020B0604020202020204"/>
        </a:defRPr>
      </a:lvl1pPr>
      <a:lvl2pPr lvl="1" algn="l" rtl="0" eaLnBrk="1" fontAlgn="base" hangingPunct="1">
        <a:spcBef>
          <a:spcPct val="0"/>
        </a:spcBef>
        <a:spcAft>
          <a:spcPct val="0"/>
        </a:spcAft>
        <a:buClr>
          <a:srgbClr val="000000"/>
        </a:buClr>
        <a:buFont typeface="Arial" panose="020B0604020202020204" pitchFamily="34" charset="0"/>
        <a:defRPr sz="1400">
          <a:solidFill>
            <a:srgbClr val="000000"/>
          </a:solidFill>
          <a:latin typeface="Arial" panose="020B0604020202020204"/>
          <a:ea typeface="Arial" panose="020B0604020202020204"/>
          <a:cs typeface="Arial" panose="020B0604020202020204"/>
        </a:defRPr>
      </a:lvl2pPr>
      <a:lvl3pPr lvl="2" algn="l" rtl="0" eaLnBrk="1" fontAlgn="base" hangingPunct="1">
        <a:spcBef>
          <a:spcPct val="0"/>
        </a:spcBef>
        <a:spcAft>
          <a:spcPct val="0"/>
        </a:spcAft>
        <a:buClr>
          <a:srgbClr val="000000"/>
        </a:buClr>
        <a:buFont typeface="Arial" panose="020B0604020202020204" pitchFamily="34" charset="0"/>
        <a:defRPr sz="1400">
          <a:solidFill>
            <a:srgbClr val="000000"/>
          </a:solidFill>
          <a:latin typeface="Arial" panose="020B0604020202020204"/>
          <a:ea typeface="Arial" panose="020B0604020202020204"/>
          <a:cs typeface="Arial" panose="020B0604020202020204"/>
        </a:defRPr>
      </a:lvl3pPr>
      <a:lvl4pPr lvl="3" algn="l" rtl="0" eaLnBrk="1" fontAlgn="base" hangingPunct="1">
        <a:spcBef>
          <a:spcPct val="0"/>
        </a:spcBef>
        <a:spcAft>
          <a:spcPct val="0"/>
        </a:spcAft>
        <a:buClr>
          <a:srgbClr val="000000"/>
        </a:buClr>
        <a:buFont typeface="Arial" panose="020B0604020202020204" pitchFamily="34" charset="0"/>
        <a:defRPr sz="1400">
          <a:solidFill>
            <a:srgbClr val="000000"/>
          </a:solidFill>
          <a:latin typeface="Arial" panose="020B0604020202020204"/>
          <a:ea typeface="Arial" panose="020B0604020202020204"/>
          <a:cs typeface="Arial" panose="020B0604020202020204"/>
        </a:defRPr>
      </a:lvl4pPr>
      <a:lvl5pPr lvl="4" algn="l" rtl="0" eaLnBrk="1" fontAlgn="base" hangingPunct="1">
        <a:spcBef>
          <a:spcPct val="0"/>
        </a:spcBef>
        <a:spcAft>
          <a:spcPct val="0"/>
        </a:spcAft>
        <a:buClr>
          <a:srgbClr val="000000"/>
        </a:buClr>
        <a:buFont typeface="Arial" panose="020B0604020202020204" pitchFamily="34" charset="0"/>
        <a:defRPr sz="1400">
          <a:solidFill>
            <a:srgbClr val="000000"/>
          </a:solidFill>
          <a:latin typeface="Arial" panose="020B0604020202020204"/>
          <a:ea typeface="Arial" panose="020B0604020202020204"/>
          <a:cs typeface="Arial" panose="020B0604020202020204"/>
        </a:defRPr>
      </a:lvl5pPr>
      <a:lvl6pPr marR="0" lvl="5" algn="l" eaLnBrk="1" hangingPunct="1">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defRPr>
      </a:lvl6pPr>
      <a:lvl7pPr marR="0" lvl="6" algn="l" eaLnBrk="1" hangingPunct="1">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defRPr>
      </a:lvl7pPr>
      <a:lvl8pPr marR="0" lvl="7" algn="l" eaLnBrk="1" hangingPunct="1">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defRPr>
      </a:lvl8pPr>
      <a:lvl9pPr marR="0" lvl="8" algn="l" eaLnBrk="1" hangingPunct="1">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defRPr>
      </a:lvl9pPr>
    </p:bodyStyle>
    <p:otherStyle>
      <a:defPPr marR="0" lvl="0" algn="l">
        <a:lnSpc>
          <a:spcPct val="100000"/>
        </a:lnSpc>
        <a:spcBef>
          <a:spcPts val="0"/>
        </a:spcBef>
        <a:spcAft>
          <a:spcPts val="0"/>
        </a:spcAft>
      </a:defPPr>
      <a:lvl1pPr marR="0" lvl="0" algn="l" eaLnBrk="1" hangingPunct="1">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defRPr>
      </a:lvl1pPr>
      <a:lvl2pPr marR="0" lvl="1" algn="l" eaLnBrk="1" hangingPunct="1">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defRPr>
      </a:lvl2pPr>
      <a:lvl3pPr marR="0" lvl="2" algn="l" eaLnBrk="1" hangingPunct="1">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defRPr>
      </a:lvl3pPr>
      <a:lvl4pPr marR="0" lvl="3" algn="l" eaLnBrk="1" hangingPunct="1">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defRPr>
      </a:lvl4pPr>
      <a:lvl5pPr marR="0" lvl="4" algn="l" eaLnBrk="1" hangingPunct="1">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defRPr>
      </a:lvl5pPr>
      <a:lvl6pPr marR="0" lvl="5" algn="l" eaLnBrk="1" hangingPunct="1">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defRPr>
      </a:lvl6pPr>
      <a:lvl7pPr marR="0" lvl="6" algn="l" eaLnBrk="1" hangingPunct="1">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defRPr>
      </a:lvl7pPr>
      <a:lvl8pPr marR="0" lvl="7" algn="l" eaLnBrk="1" hangingPunct="1">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defRPr>
      </a:lvl8pPr>
      <a:lvl9pPr marR="0" lvl="8" algn="l" eaLnBrk="1" hangingPunct="1">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0.xml"/><Relationship Id="rId1" Type="http://schemas.openxmlformats.org/officeDocument/2006/relationships/slideLayout" Target="../slideLayouts/slideLayout1.xml"/><Relationship Id="rId5" Type="http://schemas.openxmlformats.org/officeDocument/2006/relationships/image" Target="../media/image15.png"/><Relationship Id="rId4" Type="http://schemas.openxmlformats.org/officeDocument/2006/relationships/image" Target="../media/image5.png"/></Relationships>
</file>

<file path=ppt/slides/_rels/slide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1.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2.xml"/><Relationship Id="rId1" Type="http://schemas.openxmlformats.org/officeDocument/2006/relationships/slideLayout" Target="../slideLayouts/slideLayout1.xml"/><Relationship Id="rId5" Type="http://schemas.openxmlformats.org/officeDocument/2006/relationships/image" Target="../media/image16.png"/><Relationship Id="rId4" Type="http://schemas.openxmlformats.org/officeDocument/2006/relationships/image" Target="../media/image5.png"/></Relationships>
</file>

<file path=ppt/slides/_rels/slide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3.xml"/><Relationship Id="rId1" Type="http://schemas.openxmlformats.org/officeDocument/2006/relationships/slideLayout" Target="../slideLayouts/slideLayout1.xml"/><Relationship Id="rId5" Type="http://schemas.openxmlformats.org/officeDocument/2006/relationships/image" Target="../media/image16.png"/><Relationship Id="rId4" Type="http://schemas.openxmlformats.org/officeDocument/2006/relationships/image" Target="../media/image5.png"/></Relationships>
</file>

<file path=ppt/slides/_rels/slide1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4.xml"/><Relationship Id="rId1" Type="http://schemas.openxmlformats.org/officeDocument/2006/relationships/slideLayout" Target="../slideLayouts/slideLayout1.xml"/><Relationship Id="rId5" Type="http://schemas.openxmlformats.org/officeDocument/2006/relationships/image" Target="../media/image16.png"/><Relationship Id="rId4" Type="http://schemas.openxmlformats.org/officeDocument/2006/relationships/image" Target="../media/image5.png"/></Relationships>
</file>

<file path=ppt/slides/_rels/slide1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5.xml"/><Relationship Id="rId1" Type="http://schemas.openxmlformats.org/officeDocument/2006/relationships/slideLayout" Target="../slideLayouts/slideLayout1.xml"/><Relationship Id="rId6" Type="http://schemas.openxmlformats.org/officeDocument/2006/relationships/image" Target="../media/image18.png"/><Relationship Id="rId5" Type="http://schemas.openxmlformats.org/officeDocument/2006/relationships/image" Target="../media/image5.png"/><Relationship Id="rId4" Type="http://schemas.openxmlformats.org/officeDocument/2006/relationships/image" Target="../media/image17.jpeg"/></Relationships>
</file>

<file path=ppt/slides/_rels/slide1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9.emf"/><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9.emf"/><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1.mp4"/><Relationship Id="rId1" Type="http://schemas.microsoft.com/office/2007/relationships/media" Target="../media/media1.mp4"/><Relationship Id="rId4" Type="http://schemas.openxmlformats.org/officeDocument/2006/relationships/image" Target="../media/image23.png"/></Relationships>
</file>

<file path=ppt/slides/_rels/slide2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6.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2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7.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2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8.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2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9.png"/><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5.png"/></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1.xml"/><Relationship Id="rId5" Type="http://schemas.openxmlformats.org/officeDocument/2006/relationships/image" Target="../media/image10.png"/><Relationship Id="rId4" Type="http://schemas.openxmlformats.org/officeDocument/2006/relationships/image" Target="../media/image5.png"/></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1.xml"/><Relationship Id="rId5" Type="http://schemas.openxmlformats.org/officeDocument/2006/relationships/image" Target="../media/image11.jpeg"/><Relationship Id="rId4" Type="http://schemas.openxmlformats.org/officeDocument/2006/relationships/image" Target="../media/image5.png"/></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xml"/><Relationship Id="rId1" Type="http://schemas.openxmlformats.org/officeDocument/2006/relationships/slideLayout" Target="../slideLayouts/slideLayout1.xml"/><Relationship Id="rId5" Type="http://schemas.openxmlformats.org/officeDocument/2006/relationships/image" Target="../media/image12.jpeg"/><Relationship Id="rId4" Type="http://schemas.openxmlformats.org/officeDocument/2006/relationships/image" Target="../media/image5.png"/></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xml"/><Relationship Id="rId1" Type="http://schemas.openxmlformats.org/officeDocument/2006/relationships/slideLayout" Target="../slideLayouts/slideLayout1.xml"/><Relationship Id="rId5" Type="http://schemas.openxmlformats.org/officeDocument/2006/relationships/image" Target="../media/image13.jpeg"/><Relationship Id="rId4" Type="http://schemas.openxmlformats.org/officeDocument/2006/relationships/image" Target="../media/image5.png"/></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9.xml"/><Relationship Id="rId1" Type="http://schemas.openxmlformats.org/officeDocument/2006/relationships/slideLayout" Target="../slideLayouts/slideLayout1.xml"/><Relationship Id="rId5" Type="http://schemas.openxmlformats.org/officeDocument/2006/relationships/image" Target="../media/image14.jpeg"/><Relationship Id="rId4"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11266" name="Google Shape;89;p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267" name="Google Shape;90;p1"/>
          <p:cNvSpPr txBox="1">
            <a:spLocks noChangeArrowheads="1"/>
          </p:cNvSpPr>
          <p:nvPr/>
        </p:nvSpPr>
        <p:spPr bwMode="auto">
          <a:xfrm>
            <a:off x="2138363" y="2276475"/>
            <a:ext cx="8205787" cy="304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eaLnBrk="1" hangingPunct="1">
              <a:buSzPts val="8000"/>
            </a:pPr>
            <a:r>
              <a:rPr lang="es-ES_tradnl" altLang="es-EC" sz="4800" b="1">
                <a:solidFill>
                  <a:srgbClr val="FFFFFF"/>
                </a:solidFill>
              </a:rPr>
              <a:t>Lineamientos para la  gestión de riesgos ante la época lluviosa y el fenómeno El Niño</a:t>
            </a:r>
            <a:endParaRPr lang="es-EC" altLang="es-EC" sz="900" b="1"/>
          </a:p>
        </p:txBody>
      </p:sp>
      <p:sp>
        <p:nvSpPr>
          <p:cNvPr id="11268" name="Google Shape;92;p1"/>
          <p:cNvSpPr txBox="1">
            <a:spLocks noChangeArrowheads="1"/>
          </p:cNvSpPr>
          <p:nvPr/>
        </p:nvSpPr>
        <p:spPr bwMode="auto">
          <a:xfrm>
            <a:off x="6200775" y="339725"/>
            <a:ext cx="5734050" cy="306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algn="r" eaLnBrk="1" hangingPunct="1">
              <a:buSzPts val="1400"/>
            </a:pPr>
            <a:r>
              <a:rPr lang="es-EC" altLang="es-EC">
                <a:solidFill>
                  <a:srgbClr val="FFFFFF"/>
                </a:solidFill>
              </a:rPr>
              <a:t>Secretaría de Gestión de Riesgos</a:t>
            </a:r>
            <a:endParaRPr lang="es-EC" altLang="es-EC"/>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18" name="Google Shape;118;p4"/>
          <p:cNvSpPr txBox="1"/>
          <p:nvPr/>
        </p:nvSpPr>
        <p:spPr bwMode="auto">
          <a:xfrm>
            <a:off x="492125" y="241300"/>
            <a:ext cx="9420225" cy="892175"/>
          </a:xfrm>
          <a:prstGeom prst="rect">
            <a:avLst/>
          </a:prstGeom>
          <a:noFill/>
          <a:ln>
            <a:noFill/>
          </a:ln>
        </p:spPr>
        <p:txBody>
          <a:bodyPr spcFirstLastPara="1" lIns="91425" tIns="45700" rIns="91425" bIns="45700">
            <a:spAutoFit/>
          </a:bodyPr>
          <a:lstStyle/>
          <a:p>
            <a:pPr eaLnBrk="1" fontAlgn="auto" hangingPunct="1">
              <a:spcBef>
                <a:spcPts val="0"/>
              </a:spcBef>
              <a:spcAft>
                <a:spcPts val="0"/>
              </a:spcAft>
              <a:buClr>
                <a:srgbClr val="000000"/>
              </a:buClr>
              <a:buSzPts val="2000"/>
              <a:buFont typeface="Arial" panose="020B0604020202020204"/>
              <a:buNone/>
              <a:defRPr/>
            </a:pPr>
            <a:r>
              <a:rPr lang="es-EC" sz="2800" b="1" kern="0" dirty="0">
                <a:solidFill>
                  <a:srgbClr val="212D5A"/>
                </a:solidFill>
                <a:latin typeface="Calibri" panose="020F0502020204030204" pitchFamily="34" charset="0"/>
                <a:ea typeface="Calibri" panose="020F0502020204030204" pitchFamily="34" charset="0"/>
                <a:cs typeface="Calibri" panose="020F0502020204030204" pitchFamily="34" charset="0"/>
              </a:rPr>
              <a:t>Lineamientos específicos GAD Municipales.</a:t>
            </a:r>
          </a:p>
          <a:p>
            <a:pPr eaLnBrk="1" fontAlgn="auto" hangingPunct="1">
              <a:spcBef>
                <a:spcPts val="0"/>
              </a:spcBef>
              <a:spcAft>
                <a:spcPts val="0"/>
              </a:spcAft>
              <a:buClr>
                <a:srgbClr val="000000"/>
              </a:buClr>
              <a:buSzPts val="2000"/>
              <a:buFont typeface="Arial" panose="020B0604020202020204"/>
              <a:buNone/>
              <a:defRPr/>
            </a:pPr>
            <a:r>
              <a:rPr lang="es-EC" sz="2400" b="1" kern="0" dirty="0">
                <a:solidFill>
                  <a:schemeClr val="bg1">
                    <a:lumMod val="50000"/>
                  </a:schemeClr>
                </a:solidFill>
                <a:latin typeface="Calibri" panose="020F0502020204030204" pitchFamily="34" charset="0"/>
                <a:ea typeface="Calibri" panose="020F0502020204030204" pitchFamily="34" charset="0"/>
                <a:cs typeface="Calibri" panose="020F0502020204030204" pitchFamily="34" charset="0"/>
              </a:rPr>
              <a:t>Enfoque de preparación para la respuesta.</a:t>
            </a:r>
            <a:endParaRPr lang="es-EC" sz="2400" b="1" kern="0" dirty="0">
              <a:solidFill>
                <a:srgbClr val="212D5A"/>
              </a:solidFill>
              <a:latin typeface="Calibri" panose="020F0502020204030204" pitchFamily="34" charset="0"/>
              <a:ea typeface="Calibri" panose="020F0502020204030204" pitchFamily="34" charset="0"/>
              <a:cs typeface="Calibri" panose="020F0502020204030204" pitchFamily="34" charset="0"/>
            </a:endParaRPr>
          </a:p>
        </p:txBody>
      </p:sp>
      <p:pic>
        <p:nvPicPr>
          <p:cNvPr id="27651" name="Google Shape;121;p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60350"/>
            <a:ext cx="938213" cy="866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652" name="Google Shape;111;p3"/>
          <p:cNvSpPr txBox="1">
            <a:spLocks noChangeArrowheads="1"/>
          </p:cNvSpPr>
          <p:nvPr/>
        </p:nvSpPr>
        <p:spPr bwMode="auto">
          <a:xfrm>
            <a:off x="349250" y="6364288"/>
            <a:ext cx="4360863"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eaLnBrk="1" hangingPunct="1">
              <a:buSzPts val="1200"/>
            </a:pPr>
            <a:r>
              <a:rPr lang="es-EC" altLang="es-EC" sz="1200">
                <a:solidFill>
                  <a:srgbClr val="212D5A"/>
                </a:solidFill>
              </a:rPr>
              <a:t>Secretaría de Gestión de Riesgos</a:t>
            </a:r>
            <a:endParaRPr lang="es-EC" altLang="es-EC"/>
          </a:p>
        </p:txBody>
      </p:sp>
      <p:pic>
        <p:nvPicPr>
          <p:cNvPr id="27653"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921750" y="5883275"/>
            <a:ext cx="3013075" cy="782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654" name="CuadroTexto 20"/>
          <p:cNvSpPr txBox="1">
            <a:spLocks noChangeArrowheads="1"/>
          </p:cNvSpPr>
          <p:nvPr/>
        </p:nvSpPr>
        <p:spPr bwMode="auto">
          <a:xfrm>
            <a:off x="492125" y="1344613"/>
            <a:ext cx="7543800" cy="47368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algn="just" eaLnBrk="1" hangingPunct="1">
              <a:lnSpc>
                <a:spcPct val="107000"/>
              </a:lnSpc>
              <a:spcBef>
                <a:spcPts val="600"/>
              </a:spcBef>
              <a:spcAft>
                <a:spcPts val="600"/>
              </a:spcAft>
              <a:buFont typeface="Arial" panose="020B0604020202020204" pitchFamily="34" charset="0"/>
              <a:buAutoNum type="arabicPeriod"/>
            </a:pPr>
            <a:r>
              <a:rPr lang="es-MX" altLang="es-EC" sz="1600" dirty="0">
                <a:latin typeface="Calibri" panose="020F0502020204030204" pitchFamily="34" charset="0"/>
                <a:ea typeface="Calibri" panose="020F0502020204030204" pitchFamily="34" charset="0"/>
                <a:cs typeface="Times New Roman" panose="02020603050405020304" pitchFamily="18" charset="0"/>
              </a:rPr>
              <a:t>Estructura y fortalecer el COE Cantonal, Mesas Técnicas y Grupos de Trabajo.</a:t>
            </a:r>
            <a:endParaRPr lang="es-EC" altLang="es-EC" sz="1600" dirty="0">
              <a:latin typeface="Calibri" panose="020F0502020204030204" pitchFamily="34" charset="0"/>
              <a:ea typeface="Calibri" panose="020F0502020204030204" pitchFamily="34" charset="0"/>
              <a:cs typeface="Times New Roman" panose="02020603050405020304" pitchFamily="18" charset="0"/>
            </a:endParaRPr>
          </a:p>
          <a:p>
            <a:pPr algn="just" eaLnBrk="1" hangingPunct="1">
              <a:lnSpc>
                <a:spcPct val="107000"/>
              </a:lnSpc>
              <a:spcBef>
                <a:spcPts val="600"/>
              </a:spcBef>
              <a:spcAft>
                <a:spcPts val="600"/>
              </a:spcAft>
              <a:buFont typeface="Arial" panose="020B0604020202020204" pitchFamily="34" charset="0"/>
              <a:buAutoNum type="arabicPeriod"/>
            </a:pPr>
            <a:r>
              <a:rPr lang="es-MX" altLang="es-EC"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Elaborar el Plan de Respuesta Cantonal, en función de los escenarios de impacto establecidos para el cantón. </a:t>
            </a:r>
            <a:endParaRPr lang="es-EC" altLang="es-EC"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endParaRPr>
          </a:p>
          <a:p>
            <a:pPr algn="just" eaLnBrk="1" hangingPunct="1">
              <a:lnSpc>
                <a:spcPct val="107000"/>
              </a:lnSpc>
              <a:spcBef>
                <a:spcPts val="600"/>
              </a:spcBef>
              <a:spcAft>
                <a:spcPts val="600"/>
              </a:spcAft>
              <a:buFont typeface="Arial" panose="020B0604020202020204" pitchFamily="34" charset="0"/>
              <a:buAutoNum type="arabicPeriod"/>
            </a:pPr>
            <a:r>
              <a:rPr lang="es-EC"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Coordinar a través del COE Cantonal la definición de una </a:t>
            </a:r>
            <a:r>
              <a:rPr lang="es-ES"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estrategia con su respectivo presupuesto para el cierre de brechas de las </a:t>
            </a:r>
            <a:r>
              <a:rPr lang="es-MX" altLang="es-EC"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Mesas Técnicas y Grupos de Trabajo.</a:t>
            </a:r>
          </a:p>
          <a:p>
            <a:pPr algn="just" eaLnBrk="1" hangingPunct="1">
              <a:lnSpc>
                <a:spcPct val="107000"/>
              </a:lnSpc>
              <a:spcBef>
                <a:spcPts val="600"/>
              </a:spcBef>
              <a:spcAft>
                <a:spcPts val="600"/>
              </a:spcAft>
              <a:buFont typeface="Arial" panose="020B0604020202020204" pitchFamily="34" charset="0"/>
              <a:buAutoNum type="arabicPeriod"/>
            </a:pPr>
            <a:r>
              <a:rPr lang="es-ES"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Disponer dentro de la planificación financiera del GAD Municipal los recursos necesarios para la respuesta a emergencias. </a:t>
            </a:r>
          </a:p>
          <a:p>
            <a:pPr algn="just" eaLnBrk="1" hangingPunct="1">
              <a:lnSpc>
                <a:spcPct val="107000"/>
              </a:lnSpc>
              <a:spcBef>
                <a:spcPts val="600"/>
              </a:spcBef>
              <a:spcAft>
                <a:spcPts val="600"/>
              </a:spcAft>
              <a:buFont typeface="Arial" panose="020B0604020202020204" pitchFamily="34" charset="0"/>
              <a:buAutoNum type="arabicPeriod"/>
            </a:pPr>
            <a:r>
              <a:rPr lang="es-ES"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Organizar mecanismos para el monitoreo y alerta temprana de un evento peligroso.</a:t>
            </a:r>
          </a:p>
          <a:p>
            <a:pPr algn="just" eaLnBrk="1" hangingPunct="1">
              <a:lnSpc>
                <a:spcPct val="107000"/>
              </a:lnSpc>
              <a:spcBef>
                <a:spcPts val="600"/>
              </a:spcBef>
              <a:spcAft>
                <a:spcPts val="600"/>
              </a:spcAft>
              <a:buFont typeface="Arial" panose="020B0604020202020204" pitchFamily="34" charset="0"/>
              <a:buAutoNum type="arabicPeriod"/>
            </a:pPr>
            <a:r>
              <a:rPr lang="es-ES"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Organizar y capacitar equipos operativos para la evaluación inicial de necesidades, aplicando la metodología EVIN.</a:t>
            </a:r>
          </a:p>
          <a:p>
            <a:pPr algn="just" eaLnBrk="1" hangingPunct="1">
              <a:lnSpc>
                <a:spcPct val="107000"/>
              </a:lnSpc>
              <a:spcBef>
                <a:spcPts val="600"/>
              </a:spcBef>
              <a:spcAft>
                <a:spcPts val="600"/>
              </a:spcAft>
              <a:buFont typeface="Arial" panose="020B0604020202020204" pitchFamily="34" charset="0"/>
              <a:buAutoNum type="arabicPeriod"/>
            </a:pPr>
            <a:r>
              <a:rPr lang="es-ES"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Ejecutar acciones para el desarrollo de simulaciones y simulacros en el cantón.</a:t>
            </a:r>
          </a:p>
          <a:p>
            <a:pPr algn="just" eaLnBrk="1" hangingPunct="1">
              <a:lnSpc>
                <a:spcPct val="107000"/>
              </a:lnSpc>
              <a:spcBef>
                <a:spcPts val="600"/>
              </a:spcBef>
              <a:spcAft>
                <a:spcPts val="600"/>
              </a:spcAft>
              <a:buFont typeface="Arial" panose="020B0604020202020204" pitchFamily="34" charset="0"/>
              <a:buAutoNum type="arabicPeriod"/>
            </a:pPr>
            <a:endParaRPr lang="es-ES" sz="1600" dirty="0">
              <a:latin typeface="Calibri" panose="020F0502020204030204" pitchFamily="34" charset="0"/>
              <a:ea typeface="Calibri" panose="020F0502020204030204" pitchFamily="34" charset="0"/>
              <a:cs typeface="Times New Roman" panose="02020603050405020304" pitchFamily="18" charset="0"/>
            </a:endParaRPr>
          </a:p>
          <a:p>
            <a:pPr algn="just" eaLnBrk="1" hangingPunct="1">
              <a:lnSpc>
                <a:spcPct val="107000"/>
              </a:lnSpc>
              <a:spcBef>
                <a:spcPts val="600"/>
              </a:spcBef>
              <a:spcAft>
                <a:spcPts val="600"/>
              </a:spcAft>
              <a:buFont typeface="Arial" panose="020B0604020202020204" pitchFamily="34" charset="0"/>
              <a:buAutoNum type="arabicPeriod"/>
            </a:pPr>
            <a:endParaRPr lang="es-EC" altLang="es-EC" sz="1600" dirty="0">
              <a:latin typeface="Calibri" panose="020F0502020204030204" pitchFamily="34" charset="0"/>
              <a:ea typeface="Calibri" panose="020F0502020204030204" pitchFamily="34" charset="0"/>
              <a:cs typeface="Times New Roman" panose="02020603050405020304" pitchFamily="18" charset="0"/>
            </a:endParaRPr>
          </a:p>
        </p:txBody>
      </p:sp>
      <p:sp>
        <p:nvSpPr>
          <p:cNvPr id="9" name="Rectángulo 8"/>
          <p:cNvSpPr/>
          <p:nvPr/>
        </p:nvSpPr>
        <p:spPr bwMode="auto">
          <a:xfrm>
            <a:off x="8039100" y="3429000"/>
            <a:ext cx="4105275" cy="2232025"/>
          </a:xfrm>
          <a:prstGeom prst="rect">
            <a:avLst/>
          </a:prstGeom>
          <a:no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buClr>
                <a:srgbClr val="000000"/>
              </a:buClr>
              <a:buFont typeface="Arial" panose="020B0604020202020204"/>
              <a:buNone/>
              <a:defRPr/>
            </a:pPr>
            <a:r>
              <a:rPr lang="es-ES" b="1" kern="0" dirty="0">
                <a:solidFill>
                  <a:srgbClr val="002060"/>
                </a:solidFill>
              </a:rPr>
              <a:t>Consideraciones:</a:t>
            </a:r>
          </a:p>
          <a:p>
            <a:pPr marL="342900" indent="-342900" eaLnBrk="1" fontAlgn="auto" hangingPunct="1">
              <a:spcBef>
                <a:spcPts val="0"/>
              </a:spcBef>
              <a:spcAft>
                <a:spcPts val="0"/>
              </a:spcAft>
              <a:buClr>
                <a:srgbClr val="000000"/>
              </a:buClr>
              <a:buFont typeface="+mj-lt"/>
              <a:buAutoNum type="arabicPeriod"/>
              <a:defRPr/>
            </a:pPr>
            <a:r>
              <a:rPr lang="es-ES" kern="0" dirty="0">
                <a:solidFill>
                  <a:schemeClr val="tx1"/>
                </a:solidFill>
              </a:rPr>
              <a:t>Designar los Lideres de Mesas Técnicas y Responsables de Grupos de Trabajo.</a:t>
            </a:r>
          </a:p>
          <a:p>
            <a:pPr marL="342900" indent="-342900" eaLnBrk="1" fontAlgn="auto" hangingPunct="1">
              <a:spcBef>
                <a:spcPts val="0"/>
              </a:spcBef>
              <a:spcAft>
                <a:spcPts val="0"/>
              </a:spcAft>
              <a:buClr>
                <a:srgbClr val="000000"/>
              </a:buClr>
              <a:buFont typeface="+mj-lt"/>
              <a:buAutoNum type="arabicPeriod"/>
              <a:defRPr/>
            </a:pPr>
            <a:r>
              <a:rPr lang="es-ES" kern="0" dirty="0">
                <a:solidFill>
                  <a:schemeClr val="tx1"/>
                </a:solidFill>
              </a:rPr>
              <a:t>Activar las Mesas Técnicas y Grupos de Trabajo.</a:t>
            </a:r>
          </a:p>
          <a:p>
            <a:pPr marL="342900" indent="-342900" eaLnBrk="1" fontAlgn="auto" hangingPunct="1">
              <a:spcBef>
                <a:spcPts val="0"/>
              </a:spcBef>
              <a:spcAft>
                <a:spcPts val="0"/>
              </a:spcAft>
              <a:buClr>
                <a:srgbClr val="000000"/>
              </a:buClr>
              <a:buFont typeface="+mj-lt"/>
              <a:buAutoNum type="arabicPeriod"/>
              <a:defRPr/>
            </a:pPr>
            <a:r>
              <a:rPr lang="es-ES" kern="0" dirty="0">
                <a:solidFill>
                  <a:schemeClr val="tx1"/>
                </a:solidFill>
              </a:rPr>
              <a:t>Establecer conjuntamente con la SGR hoja de ruta para el fortalecimiento del COE.</a:t>
            </a:r>
          </a:p>
          <a:p>
            <a:pPr marL="342900" indent="-342900" eaLnBrk="1" fontAlgn="auto" hangingPunct="1">
              <a:spcBef>
                <a:spcPts val="0"/>
              </a:spcBef>
              <a:spcAft>
                <a:spcPts val="0"/>
              </a:spcAft>
              <a:buClr>
                <a:srgbClr val="000000"/>
              </a:buClr>
              <a:buFont typeface="+mj-lt"/>
              <a:buAutoNum type="arabicPeriod"/>
              <a:defRPr/>
            </a:pPr>
            <a:endParaRPr lang="es-ES" kern="0" dirty="0">
              <a:solidFill>
                <a:schemeClr val="tx1"/>
              </a:solidFill>
            </a:endParaRPr>
          </a:p>
          <a:p>
            <a:pPr marL="342900" indent="-342900" eaLnBrk="1" fontAlgn="auto" hangingPunct="1">
              <a:spcBef>
                <a:spcPts val="0"/>
              </a:spcBef>
              <a:spcAft>
                <a:spcPts val="0"/>
              </a:spcAft>
              <a:buClr>
                <a:srgbClr val="000000"/>
              </a:buClr>
              <a:buFont typeface="+mj-lt"/>
              <a:buAutoNum type="arabicPeriod"/>
              <a:defRPr/>
            </a:pPr>
            <a:endParaRPr lang="es-ES" kern="0" dirty="0">
              <a:solidFill>
                <a:schemeClr val="tx1"/>
              </a:solidFill>
            </a:endParaRPr>
          </a:p>
        </p:txBody>
      </p:sp>
      <p:pic>
        <p:nvPicPr>
          <p:cNvPr id="3" name="Imagen 2">
            <a:extLst>
              <a:ext uri="{FF2B5EF4-FFF2-40B4-BE49-F238E27FC236}">
                <a16:creationId xmlns:a16="http://schemas.microsoft.com/office/drawing/2014/main" id="{C3CFB7C8-4EF7-E925-487A-741617CE7C1A}"/>
              </a:ext>
            </a:extLst>
          </p:cNvPr>
          <p:cNvPicPr>
            <a:picLocks noChangeAspect="1"/>
          </p:cNvPicPr>
          <p:nvPr/>
        </p:nvPicPr>
        <p:blipFill>
          <a:blip r:embed="rId5"/>
          <a:stretch>
            <a:fillRect/>
          </a:stretch>
        </p:blipFill>
        <p:spPr>
          <a:xfrm>
            <a:off x="8075712" y="620688"/>
            <a:ext cx="3744416" cy="2808312"/>
          </a:xfrm>
          <a:prstGeom prst="rect">
            <a:avLst/>
          </a:prstGeom>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18" name="Google Shape;118;p4"/>
          <p:cNvSpPr txBox="1"/>
          <p:nvPr/>
        </p:nvSpPr>
        <p:spPr bwMode="auto">
          <a:xfrm>
            <a:off x="492125" y="241300"/>
            <a:ext cx="9420225" cy="892175"/>
          </a:xfrm>
          <a:prstGeom prst="rect">
            <a:avLst/>
          </a:prstGeom>
          <a:noFill/>
          <a:ln>
            <a:noFill/>
          </a:ln>
        </p:spPr>
        <p:txBody>
          <a:bodyPr spcFirstLastPara="1" lIns="91425" tIns="45700" rIns="91425" bIns="45700">
            <a:spAutoFit/>
          </a:bodyPr>
          <a:lstStyle/>
          <a:p>
            <a:pPr eaLnBrk="1" fontAlgn="auto" hangingPunct="1">
              <a:spcBef>
                <a:spcPts val="0"/>
              </a:spcBef>
              <a:spcAft>
                <a:spcPts val="0"/>
              </a:spcAft>
              <a:buClr>
                <a:srgbClr val="000000"/>
              </a:buClr>
              <a:buSzPts val="2000"/>
              <a:buFont typeface="Arial" panose="020B0604020202020204"/>
              <a:buNone/>
              <a:defRPr/>
            </a:pPr>
            <a:r>
              <a:rPr lang="es-EC" sz="2800" b="1" kern="0" dirty="0">
                <a:solidFill>
                  <a:srgbClr val="212D5A"/>
                </a:solidFill>
                <a:latin typeface="Calibri" panose="020F0502020204030204" pitchFamily="34" charset="0"/>
                <a:ea typeface="Calibri" panose="020F0502020204030204" pitchFamily="34" charset="0"/>
                <a:cs typeface="Calibri" panose="020F0502020204030204" pitchFamily="34" charset="0"/>
              </a:rPr>
              <a:t>Lineamientos específicos GAD Municipales.</a:t>
            </a:r>
          </a:p>
          <a:p>
            <a:pPr eaLnBrk="1" fontAlgn="auto" hangingPunct="1">
              <a:spcBef>
                <a:spcPts val="0"/>
              </a:spcBef>
              <a:spcAft>
                <a:spcPts val="0"/>
              </a:spcAft>
              <a:buClr>
                <a:srgbClr val="000000"/>
              </a:buClr>
              <a:buSzPts val="2000"/>
              <a:buFont typeface="Arial" panose="020B0604020202020204"/>
              <a:buNone/>
              <a:defRPr/>
            </a:pPr>
            <a:r>
              <a:rPr lang="es-EC" sz="2400" b="1" kern="0" dirty="0">
                <a:solidFill>
                  <a:schemeClr val="bg1">
                    <a:lumMod val="50000"/>
                  </a:schemeClr>
                </a:solidFill>
                <a:latin typeface="Calibri" panose="020F0502020204030204" pitchFamily="34" charset="0"/>
                <a:ea typeface="Calibri" panose="020F0502020204030204" pitchFamily="34" charset="0"/>
                <a:cs typeface="Calibri" panose="020F0502020204030204" pitchFamily="34" charset="0"/>
              </a:rPr>
              <a:t>Enfoque de preparación para la respuesta.</a:t>
            </a:r>
            <a:endParaRPr lang="es-EC" sz="2400" b="1" kern="0" dirty="0">
              <a:solidFill>
                <a:srgbClr val="212D5A"/>
              </a:solidFill>
              <a:latin typeface="Calibri" panose="020F0502020204030204" pitchFamily="34" charset="0"/>
              <a:ea typeface="Calibri" panose="020F0502020204030204" pitchFamily="34" charset="0"/>
              <a:cs typeface="Calibri" panose="020F0502020204030204" pitchFamily="34" charset="0"/>
            </a:endParaRPr>
          </a:p>
        </p:txBody>
      </p:sp>
      <p:pic>
        <p:nvPicPr>
          <p:cNvPr id="27651" name="Google Shape;121;p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60350"/>
            <a:ext cx="938213" cy="866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652" name="Google Shape;111;p3"/>
          <p:cNvSpPr txBox="1">
            <a:spLocks noChangeArrowheads="1"/>
          </p:cNvSpPr>
          <p:nvPr/>
        </p:nvSpPr>
        <p:spPr bwMode="auto">
          <a:xfrm>
            <a:off x="349250" y="6364288"/>
            <a:ext cx="4360863"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eaLnBrk="1" hangingPunct="1">
              <a:buSzPts val="1200"/>
            </a:pPr>
            <a:r>
              <a:rPr lang="es-EC" altLang="es-EC" sz="1200">
                <a:solidFill>
                  <a:srgbClr val="212D5A"/>
                </a:solidFill>
              </a:rPr>
              <a:t>Secretaría de Gestión de Riesgos</a:t>
            </a:r>
            <a:endParaRPr lang="es-EC" altLang="es-EC"/>
          </a:p>
        </p:txBody>
      </p:sp>
      <p:pic>
        <p:nvPicPr>
          <p:cNvPr id="27653"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921750" y="5883275"/>
            <a:ext cx="3013075" cy="782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654" name="CuadroTexto 20"/>
          <p:cNvSpPr txBox="1">
            <a:spLocks noChangeArrowheads="1"/>
          </p:cNvSpPr>
          <p:nvPr/>
        </p:nvSpPr>
        <p:spPr bwMode="auto">
          <a:xfrm>
            <a:off x="492125" y="1344613"/>
            <a:ext cx="7543800" cy="5417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algn="just" eaLnBrk="1" hangingPunct="1">
              <a:lnSpc>
                <a:spcPct val="107000"/>
              </a:lnSpc>
              <a:spcBef>
                <a:spcPts val="600"/>
              </a:spcBef>
              <a:spcAft>
                <a:spcPts val="600"/>
              </a:spcAft>
              <a:buFont typeface="Arial" panose="020B0604020202020204" pitchFamily="34" charset="0"/>
              <a:buAutoNum type="arabicPeriod"/>
            </a:pPr>
            <a:r>
              <a:rPr lang="es-MX" altLang="es-EC"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Estructura y fortalecer el COE Cantonal, Mesas Técnicas y Grupos de Trabajo.</a:t>
            </a:r>
            <a:endParaRPr lang="es-EC" altLang="es-EC"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endParaRPr>
          </a:p>
          <a:p>
            <a:pPr algn="just" eaLnBrk="1" hangingPunct="1">
              <a:lnSpc>
                <a:spcPct val="107000"/>
              </a:lnSpc>
              <a:spcBef>
                <a:spcPts val="600"/>
              </a:spcBef>
              <a:spcAft>
                <a:spcPts val="600"/>
              </a:spcAft>
              <a:buFont typeface="Arial" panose="020B0604020202020204" pitchFamily="34" charset="0"/>
              <a:buAutoNum type="arabicPeriod"/>
            </a:pPr>
            <a:r>
              <a:rPr lang="es-MX" altLang="es-EC" sz="1600" dirty="0">
                <a:latin typeface="Calibri" panose="020F0502020204030204" pitchFamily="34" charset="0"/>
                <a:ea typeface="Calibri" panose="020F0502020204030204" pitchFamily="34" charset="0"/>
                <a:cs typeface="Times New Roman" panose="02020603050405020304" pitchFamily="18" charset="0"/>
              </a:rPr>
              <a:t>Elaborar el Plan de Respuesta Cantonal, en función de los escenarios de impacto establecidos para el cantón. </a:t>
            </a:r>
            <a:endParaRPr lang="es-EC" altLang="es-EC" sz="1600" dirty="0">
              <a:latin typeface="Calibri" panose="020F0502020204030204" pitchFamily="34" charset="0"/>
              <a:ea typeface="Calibri" panose="020F0502020204030204" pitchFamily="34" charset="0"/>
              <a:cs typeface="Times New Roman" panose="02020603050405020304" pitchFamily="18" charset="0"/>
            </a:endParaRPr>
          </a:p>
          <a:p>
            <a:pPr algn="just" eaLnBrk="1" hangingPunct="1">
              <a:lnSpc>
                <a:spcPct val="107000"/>
              </a:lnSpc>
              <a:spcBef>
                <a:spcPts val="600"/>
              </a:spcBef>
              <a:spcAft>
                <a:spcPts val="600"/>
              </a:spcAft>
              <a:buFont typeface="Arial" panose="020B0604020202020204" pitchFamily="34" charset="0"/>
              <a:buAutoNum type="arabicPeriod"/>
            </a:pPr>
            <a:r>
              <a:rPr lang="es-EC"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Coordinar a través del COE Cantonal la definición de una </a:t>
            </a:r>
            <a:r>
              <a:rPr lang="es-ES"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estrategia con su respectivo presupuesto para el cierre de brechas de las </a:t>
            </a:r>
            <a:r>
              <a:rPr lang="es-MX" altLang="es-EC"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Mesas Técnicas y Grupos de Trabajo.</a:t>
            </a:r>
          </a:p>
          <a:p>
            <a:pPr algn="just" eaLnBrk="1" hangingPunct="1">
              <a:lnSpc>
                <a:spcPct val="107000"/>
              </a:lnSpc>
              <a:spcBef>
                <a:spcPts val="600"/>
              </a:spcBef>
              <a:spcAft>
                <a:spcPts val="600"/>
              </a:spcAft>
              <a:buFont typeface="Arial" panose="020B0604020202020204" pitchFamily="34" charset="0"/>
              <a:buAutoNum type="arabicPeriod"/>
            </a:pPr>
            <a:r>
              <a:rPr lang="es-ES"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Disponer dentro de la planificación financiera del GAD Municipal los recursos necesarios para la respuesta a emergencias. </a:t>
            </a:r>
          </a:p>
          <a:p>
            <a:pPr algn="just" eaLnBrk="1" hangingPunct="1">
              <a:lnSpc>
                <a:spcPct val="107000"/>
              </a:lnSpc>
              <a:spcBef>
                <a:spcPts val="600"/>
              </a:spcBef>
              <a:spcAft>
                <a:spcPts val="600"/>
              </a:spcAft>
              <a:buFont typeface="Arial" panose="020B0604020202020204" pitchFamily="34" charset="0"/>
              <a:buAutoNum type="arabicPeriod"/>
            </a:pPr>
            <a:r>
              <a:rPr lang="es-ES"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Organizar mecanismos para el monitoreo y alerta temprana de un evento peligroso.</a:t>
            </a:r>
          </a:p>
          <a:p>
            <a:pPr algn="just" eaLnBrk="1" hangingPunct="1">
              <a:lnSpc>
                <a:spcPct val="107000"/>
              </a:lnSpc>
              <a:spcBef>
                <a:spcPts val="600"/>
              </a:spcBef>
              <a:spcAft>
                <a:spcPts val="600"/>
              </a:spcAft>
              <a:buFont typeface="Arial" panose="020B0604020202020204" pitchFamily="34" charset="0"/>
              <a:buAutoNum type="arabicPeriod"/>
            </a:pPr>
            <a:r>
              <a:rPr lang="es-ES"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Organizar y capacitar equipos operativos para la evaluación inicial de necesidades, aplicando la metodología EVIN.</a:t>
            </a:r>
          </a:p>
          <a:p>
            <a:pPr algn="just" eaLnBrk="1" hangingPunct="1">
              <a:lnSpc>
                <a:spcPct val="107000"/>
              </a:lnSpc>
              <a:spcBef>
                <a:spcPts val="600"/>
              </a:spcBef>
              <a:spcAft>
                <a:spcPts val="600"/>
              </a:spcAft>
              <a:buFont typeface="Arial" panose="020B0604020202020204" pitchFamily="34" charset="0"/>
              <a:buAutoNum type="arabicPeriod"/>
            </a:pPr>
            <a:r>
              <a:rPr lang="es-ES"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Fortalecer los Comité Comunitario de Gestión de Riesgos de las zonas de mayor exposición, para el monitoreo, prevención .</a:t>
            </a:r>
          </a:p>
          <a:p>
            <a:pPr algn="just" eaLnBrk="1" hangingPunct="1">
              <a:lnSpc>
                <a:spcPct val="107000"/>
              </a:lnSpc>
              <a:spcBef>
                <a:spcPts val="600"/>
              </a:spcBef>
              <a:spcAft>
                <a:spcPts val="600"/>
              </a:spcAft>
              <a:buFont typeface="Arial" panose="020B0604020202020204" pitchFamily="34" charset="0"/>
              <a:buAutoNum type="arabicPeriod"/>
            </a:pPr>
            <a:r>
              <a:rPr lang="es-ES"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Ejecutar acciones para el desarrollo de simulaciones y simulacros en el cantón.</a:t>
            </a:r>
          </a:p>
          <a:p>
            <a:pPr algn="just" eaLnBrk="1" hangingPunct="1">
              <a:lnSpc>
                <a:spcPct val="107000"/>
              </a:lnSpc>
              <a:spcBef>
                <a:spcPts val="600"/>
              </a:spcBef>
              <a:spcAft>
                <a:spcPts val="600"/>
              </a:spcAft>
              <a:buFont typeface="Arial" panose="020B0604020202020204" pitchFamily="34" charset="0"/>
              <a:buAutoNum type="arabicPeriod"/>
            </a:pPr>
            <a:endParaRPr lang="es-ES" sz="1600" dirty="0">
              <a:latin typeface="Calibri" panose="020F0502020204030204" pitchFamily="34" charset="0"/>
              <a:ea typeface="Calibri" panose="020F0502020204030204" pitchFamily="34" charset="0"/>
              <a:cs typeface="Times New Roman" panose="02020603050405020304" pitchFamily="18" charset="0"/>
            </a:endParaRPr>
          </a:p>
          <a:p>
            <a:pPr algn="just" eaLnBrk="1" hangingPunct="1">
              <a:lnSpc>
                <a:spcPct val="107000"/>
              </a:lnSpc>
              <a:spcBef>
                <a:spcPts val="600"/>
              </a:spcBef>
              <a:spcAft>
                <a:spcPts val="600"/>
              </a:spcAft>
              <a:buFont typeface="Arial" panose="020B0604020202020204" pitchFamily="34" charset="0"/>
              <a:buAutoNum type="arabicPeriod"/>
            </a:pPr>
            <a:endParaRPr lang="es-EC" altLang="es-EC" sz="1600" dirty="0">
              <a:latin typeface="Calibri" panose="020F0502020204030204" pitchFamily="34" charset="0"/>
              <a:ea typeface="Calibri" panose="020F0502020204030204" pitchFamily="34" charset="0"/>
              <a:cs typeface="Times New Roman" panose="02020603050405020304" pitchFamily="18" charset="0"/>
            </a:endParaRPr>
          </a:p>
        </p:txBody>
      </p:sp>
      <p:sp>
        <p:nvSpPr>
          <p:cNvPr id="8" name="Rectángulo 7"/>
          <p:cNvSpPr/>
          <p:nvPr/>
        </p:nvSpPr>
        <p:spPr bwMode="auto">
          <a:xfrm>
            <a:off x="8039100" y="1344613"/>
            <a:ext cx="4105275" cy="4538662"/>
          </a:xfrm>
          <a:prstGeom prst="rect">
            <a:avLst/>
          </a:prstGeom>
          <a:no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buClr>
                <a:srgbClr val="000000"/>
              </a:buClr>
              <a:buFont typeface="Arial" panose="020B0604020202020204"/>
              <a:buNone/>
              <a:defRPr/>
            </a:pPr>
            <a:r>
              <a:rPr lang="es-ES" b="1" kern="0" dirty="0">
                <a:solidFill>
                  <a:srgbClr val="002060"/>
                </a:solidFill>
              </a:rPr>
              <a:t>Consideraciones:</a:t>
            </a:r>
          </a:p>
          <a:p>
            <a:pPr marL="285750" lvl="1" indent="-285750" algn="just">
              <a:lnSpc>
                <a:spcPct val="107000"/>
              </a:lnSpc>
              <a:buFont typeface="Times New Roman" panose="02020603050405020304" pitchFamily="18" charset="0"/>
              <a:buAutoNum type="arabicPeriod"/>
            </a:pPr>
            <a:r>
              <a:rPr lang="es-ES" sz="1200" dirty="0">
                <a:solidFill>
                  <a:schemeClr val="tx1"/>
                </a:solidFill>
                <a:latin typeface="Calibri" panose="020F0502020204030204" pitchFamily="34" charset="0"/>
                <a:cs typeface="Times New Roman" panose="02020603050405020304" pitchFamily="18" charset="0"/>
              </a:rPr>
              <a:t>Gestión y monitoreo de la amenaza</a:t>
            </a:r>
          </a:p>
          <a:p>
            <a:pPr marL="285750" lvl="1" indent="-285750" algn="just">
              <a:lnSpc>
                <a:spcPct val="107000"/>
              </a:lnSpc>
              <a:buFont typeface="Times New Roman" panose="02020603050405020304" pitchFamily="18" charset="0"/>
              <a:buAutoNum type="arabicPeriod"/>
            </a:pPr>
            <a:r>
              <a:rPr lang="es-ES" sz="1200" dirty="0">
                <a:solidFill>
                  <a:schemeClr val="tx1"/>
                </a:solidFill>
                <a:latin typeface="Calibri" panose="020F0502020204030204" pitchFamily="34" charset="0"/>
                <a:cs typeface="Times New Roman" panose="02020603050405020304" pitchFamily="18" charset="0"/>
              </a:rPr>
              <a:t>Provisión de agua segura y saneamiento </a:t>
            </a:r>
          </a:p>
          <a:p>
            <a:pPr marL="285750" lvl="1" indent="-285750" algn="just">
              <a:lnSpc>
                <a:spcPct val="107000"/>
              </a:lnSpc>
              <a:buFont typeface="Times New Roman" panose="02020603050405020304" pitchFamily="18" charset="0"/>
              <a:buAutoNum type="arabicPeriod"/>
            </a:pPr>
            <a:r>
              <a:rPr lang="es-ES" sz="1200" dirty="0">
                <a:solidFill>
                  <a:schemeClr val="tx1"/>
                </a:solidFill>
                <a:latin typeface="Calibri" panose="020F0502020204030204" pitchFamily="34" charset="0"/>
                <a:cs typeface="Times New Roman" panose="02020603050405020304" pitchFamily="18" charset="0"/>
              </a:rPr>
              <a:t>Atención en Salud Pública y Pre Hospitalaria</a:t>
            </a:r>
          </a:p>
          <a:p>
            <a:pPr marL="285750" lvl="1" indent="-285750" algn="just">
              <a:lnSpc>
                <a:spcPct val="107000"/>
              </a:lnSpc>
              <a:buFont typeface="Times New Roman" panose="02020603050405020304" pitchFamily="18" charset="0"/>
              <a:buAutoNum type="arabicPeriod"/>
            </a:pPr>
            <a:r>
              <a:rPr lang="es-ES" sz="1200" dirty="0">
                <a:solidFill>
                  <a:schemeClr val="tx1"/>
                </a:solidFill>
                <a:latin typeface="Calibri" panose="020F0502020204030204" pitchFamily="34" charset="0"/>
                <a:cs typeface="Times New Roman" panose="02020603050405020304" pitchFamily="18" charset="0"/>
              </a:rPr>
              <a:t>Control de vectores y vigilancia epidemiológica</a:t>
            </a:r>
          </a:p>
          <a:p>
            <a:pPr marL="285750" lvl="1" indent="-285750" algn="just">
              <a:lnSpc>
                <a:spcPct val="107000"/>
              </a:lnSpc>
              <a:buFont typeface="Times New Roman" panose="02020603050405020304" pitchFamily="18" charset="0"/>
              <a:buAutoNum type="arabicPeriod"/>
            </a:pPr>
            <a:r>
              <a:rPr lang="es-ES" sz="1200" dirty="0">
                <a:solidFill>
                  <a:schemeClr val="tx1"/>
                </a:solidFill>
                <a:latin typeface="Calibri" panose="020F0502020204030204" pitchFamily="34" charset="0"/>
                <a:cs typeface="Times New Roman" panose="02020603050405020304" pitchFamily="18" charset="0"/>
              </a:rPr>
              <a:t>Rehabilitación de servicios básicos  </a:t>
            </a:r>
          </a:p>
          <a:p>
            <a:pPr marL="285750" lvl="1" indent="-285750" algn="just">
              <a:lnSpc>
                <a:spcPct val="107000"/>
              </a:lnSpc>
              <a:buFont typeface="Times New Roman" panose="02020603050405020304" pitchFamily="18" charset="0"/>
              <a:buAutoNum type="arabicPeriod"/>
            </a:pPr>
            <a:r>
              <a:rPr lang="es-ES" sz="1200" dirty="0">
                <a:solidFill>
                  <a:schemeClr val="tx1"/>
                </a:solidFill>
                <a:latin typeface="Calibri" panose="020F0502020204030204" pitchFamily="34" charset="0"/>
                <a:cs typeface="Times New Roman" panose="02020603050405020304" pitchFamily="18" charset="0"/>
              </a:rPr>
              <a:t>Remoción de escombros </a:t>
            </a:r>
          </a:p>
          <a:p>
            <a:pPr marL="285750" lvl="1" indent="-285750" algn="just">
              <a:lnSpc>
                <a:spcPct val="107000"/>
              </a:lnSpc>
              <a:buFont typeface="Times New Roman" panose="02020603050405020304" pitchFamily="18" charset="0"/>
              <a:buAutoNum type="arabicPeriod"/>
            </a:pPr>
            <a:r>
              <a:rPr lang="es-ES" sz="1200" dirty="0">
                <a:solidFill>
                  <a:schemeClr val="tx1"/>
                </a:solidFill>
                <a:latin typeface="Calibri" panose="020F0502020204030204" pitchFamily="34" charset="0"/>
                <a:cs typeface="Times New Roman" panose="02020603050405020304" pitchFamily="18" charset="0"/>
              </a:rPr>
              <a:t>Evacuación y alerta temprana</a:t>
            </a:r>
          </a:p>
          <a:p>
            <a:pPr marL="285750" lvl="1" indent="-285750" algn="just">
              <a:lnSpc>
                <a:spcPct val="107000"/>
              </a:lnSpc>
              <a:buFont typeface="Times New Roman" panose="02020603050405020304" pitchFamily="18" charset="0"/>
              <a:buAutoNum type="arabicPeriod"/>
            </a:pPr>
            <a:r>
              <a:rPr lang="es-ES" sz="1200" dirty="0">
                <a:solidFill>
                  <a:schemeClr val="tx1"/>
                </a:solidFill>
                <a:latin typeface="Calibri" panose="020F0502020204030204" pitchFamily="34" charset="0"/>
                <a:cs typeface="Times New Roman" panose="02020603050405020304" pitchFamily="18" charset="0"/>
              </a:rPr>
              <a:t>Movilidad humana</a:t>
            </a:r>
          </a:p>
          <a:p>
            <a:pPr marL="285750" lvl="1" indent="-285750" algn="just">
              <a:lnSpc>
                <a:spcPct val="107000"/>
              </a:lnSpc>
              <a:buFont typeface="Times New Roman" panose="02020603050405020304" pitchFamily="18" charset="0"/>
              <a:buAutoNum type="arabicPeriod"/>
            </a:pPr>
            <a:r>
              <a:rPr lang="es-ES" sz="1200" dirty="0">
                <a:solidFill>
                  <a:schemeClr val="tx1"/>
                </a:solidFill>
                <a:latin typeface="Calibri" panose="020F0502020204030204" pitchFamily="34" charset="0"/>
                <a:cs typeface="Times New Roman" panose="02020603050405020304" pitchFamily="18" charset="0"/>
              </a:rPr>
              <a:t>Asistencia Humanitaria</a:t>
            </a:r>
          </a:p>
          <a:p>
            <a:pPr marL="285750" lvl="1" indent="-285750" algn="just">
              <a:lnSpc>
                <a:spcPct val="107000"/>
              </a:lnSpc>
              <a:buFont typeface="Times New Roman" panose="02020603050405020304" pitchFamily="18" charset="0"/>
              <a:buAutoNum type="arabicPeriod"/>
            </a:pPr>
            <a:r>
              <a:rPr lang="es-ES" sz="1200" dirty="0">
                <a:solidFill>
                  <a:schemeClr val="tx1"/>
                </a:solidFill>
                <a:latin typeface="Calibri" panose="020F0502020204030204" pitchFamily="34" charset="0"/>
                <a:cs typeface="Times New Roman" panose="02020603050405020304" pitchFamily="18" charset="0"/>
              </a:rPr>
              <a:t>Implementación y administración de centros de acopio </a:t>
            </a:r>
          </a:p>
          <a:p>
            <a:pPr marL="285750" lvl="1" indent="-285750" algn="just">
              <a:lnSpc>
                <a:spcPct val="107000"/>
              </a:lnSpc>
              <a:buFont typeface="Times New Roman" panose="02020603050405020304" pitchFamily="18" charset="0"/>
              <a:buAutoNum type="arabicPeriod"/>
            </a:pPr>
            <a:r>
              <a:rPr lang="es-ES" sz="1200" dirty="0">
                <a:solidFill>
                  <a:schemeClr val="tx1"/>
                </a:solidFill>
                <a:latin typeface="Calibri" panose="020F0502020204030204" pitchFamily="34" charset="0"/>
                <a:cs typeface="Times New Roman" panose="02020603050405020304" pitchFamily="18" charset="0"/>
              </a:rPr>
              <a:t>Gestión de donaciones </a:t>
            </a:r>
          </a:p>
          <a:p>
            <a:pPr marL="285750" lvl="1" indent="-285750" algn="just">
              <a:lnSpc>
                <a:spcPct val="107000"/>
              </a:lnSpc>
              <a:buFont typeface="Times New Roman" panose="02020603050405020304" pitchFamily="18" charset="0"/>
              <a:buAutoNum type="arabicPeriod"/>
            </a:pPr>
            <a:r>
              <a:rPr lang="es-ES" sz="1200" dirty="0">
                <a:solidFill>
                  <a:schemeClr val="tx1"/>
                </a:solidFill>
                <a:latin typeface="Calibri" panose="020F0502020204030204" pitchFamily="34" charset="0"/>
                <a:cs typeface="Times New Roman" panose="02020603050405020304" pitchFamily="18" charset="0"/>
              </a:rPr>
              <a:t>Alojamientos Temporales</a:t>
            </a:r>
          </a:p>
          <a:p>
            <a:pPr marL="285750" lvl="1" indent="-285750" algn="just">
              <a:lnSpc>
                <a:spcPct val="107000"/>
              </a:lnSpc>
              <a:buFont typeface="Times New Roman" panose="02020603050405020304" pitchFamily="18" charset="0"/>
              <a:buAutoNum type="arabicPeriod"/>
            </a:pPr>
            <a:r>
              <a:rPr lang="es-ES" sz="1200" dirty="0">
                <a:solidFill>
                  <a:schemeClr val="tx1"/>
                </a:solidFill>
                <a:latin typeface="Calibri" panose="020F0502020204030204" pitchFamily="34" charset="0"/>
                <a:cs typeface="Times New Roman" panose="02020603050405020304" pitchFamily="18" charset="0"/>
              </a:rPr>
              <a:t>Evaluaciones sectoriales </a:t>
            </a:r>
          </a:p>
          <a:p>
            <a:pPr marL="285750" lvl="1" indent="-285750" algn="just">
              <a:lnSpc>
                <a:spcPct val="107000"/>
              </a:lnSpc>
              <a:buFont typeface="Times New Roman" panose="02020603050405020304" pitchFamily="18" charset="0"/>
              <a:buAutoNum type="arabicPeriod"/>
            </a:pPr>
            <a:r>
              <a:rPr lang="es-ES" sz="1200" dirty="0">
                <a:solidFill>
                  <a:schemeClr val="tx1"/>
                </a:solidFill>
                <a:latin typeface="Calibri" panose="020F0502020204030204" pitchFamily="34" charset="0"/>
                <a:cs typeface="Times New Roman" panose="02020603050405020304" pitchFamily="18" charset="0"/>
              </a:rPr>
              <a:t>Continuidad de los servicios de Educación</a:t>
            </a:r>
          </a:p>
          <a:p>
            <a:pPr marL="285750" lvl="1" indent="-285750" algn="just">
              <a:lnSpc>
                <a:spcPct val="107000"/>
              </a:lnSpc>
              <a:buFont typeface="Times New Roman" panose="02020603050405020304" pitchFamily="18" charset="0"/>
              <a:buAutoNum type="arabicPeriod"/>
            </a:pPr>
            <a:r>
              <a:rPr lang="es-ES" sz="1200" dirty="0">
                <a:solidFill>
                  <a:schemeClr val="tx1"/>
                </a:solidFill>
                <a:latin typeface="Calibri" panose="020F0502020204030204" pitchFamily="34" charset="0"/>
                <a:cs typeface="Times New Roman" panose="02020603050405020304" pitchFamily="18" charset="0"/>
              </a:rPr>
              <a:t>Protección de medios de vida </a:t>
            </a:r>
          </a:p>
          <a:p>
            <a:pPr marL="285750" lvl="1" indent="-285750" algn="just">
              <a:lnSpc>
                <a:spcPct val="107000"/>
              </a:lnSpc>
              <a:buFont typeface="Times New Roman" panose="02020603050405020304" pitchFamily="18" charset="0"/>
              <a:buAutoNum type="arabicPeriod"/>
            </a:pPr>
            <a:r>
              <a:rPr lang="es-ES" sz="1200" dirty="0">
                <a:solidFill>
                  <a:schemeClr val="tx1"/>
                </a:solidFill>
                <a:latin typeface="Calibri" panose="020F0502020204030204" pitchFamily="34" charset="0"/>
                <a:cs typeface="Times New Roman" panose="02020603050405020304" pitchFamily="18" charset="0"/>
              </a:rPr>
              <a:t>Protección de infraestructura pública, vivienda y bienes patrimoniales</a:t>
            </a:r>
          </a:p>
          <a:p>
            <a:pPr marL="285750" lvl="1" indent="-285750" algn="just">
              <a:lnSpc>
                <a:spcPct val="107000"/>
              </a:lnSpc>
              <a:buFont typeface="Times New Roman" panose="02020603050405020304" pitchFamily="18" charset="0"/>
              <a:buAutoNum type="arabicPeriod"/>
            </a:pPr>
            <a:r>
              <a:rPr lang="es-ES" sz="1200" dirty="0">
                <a:solidFill>
                  <a:schemeClr val="tx1"/>
                </a:solidFill>
                <a:latin typeface="Calibri" panose="020F0502020204030204" pitchFamily="34" charset="0"/>
                <a:cs typeface="Times New Roman" panose="02020603050405020304" pitchFamily="18" charset="0"/>
              </a:rPr>
              <a:t>Soporte Logístico para la respuesta</a:t>
            </a:r>
          </a:p>
          <a:p>
            <a:pPr marL="285750" lvl="1" indent="-285750" algn="just">
              <a:lnSpc>
                <a:spcPct val="107000"/>
              </a:lnSpc>
              <a:buFont typeface="Times New Roman" panose="02020603050405020304" pitchFamily="18" charset="0"/>
              <a:buAutoNum type="arabicPeriod"/>
            </a:pPr>
            <a:r>
              <a:rPr lang="es-ES" sz="1200" dirty="0">
                <a:solidFill>
                  <a:schemeClr val="tx1"/>
                </a:solidFill>
                <a:latin typeface="Calibri" panose="020F0502020204030204" pitchFamily="34" charset="0"/>
                <a:cs typeface="Times New Roman" panose="02020603050405020304" pitchFamily="18" charset="0"/>
              </a:rPr>
              <a:t>Seguridad y control </a:t>
            </a:r>
          </a:p>
          <a:p>
            <a:pPr marL="285750" lvl="1" indent="-285750" algn="just">
              <a:lnSpc>
                <a:spcPct val="107000"/>
              </a:lnSpc>
              <a:buFont typeface="Times New Roman" panose="02020603050405020304" pitchFamily="18" charset="0"/>
              <a:buAutoNum type="arabicPeriod"/>
            </a:pPr>
            <a:r>
              <a:rPr lang="es-ES" sz="1200" dirty="0">
                <a:solidFill>
                  <a:schemeClr val="tx1"/>
                </a:solidFill>
                <a:latin typeface="Calibri" panose="020F0502020204030204" pitchFamily="34" charset="0"/>
                <a:cs typeface="Times New Roman" panose="02020603050405020304" pitchFamily="18" charset="0"/>
              </a:rPr>
              <a:t>Búsqueda y rescate</a:t>
            </a:r>
          </a:p>
          <a:p>
            <a:pPr marL="285750" lvl="1" indent="-285750" algn="just">
              <a:lnSpc>
                <a:spcPct val="107000"/>
              </a:lnSpc>
              <a:buFont typeface="Times New Roman" panose="02020603050405020304" pitchFamily="18" charset="0"/>
              <a:buAutoNum type="arabicPeriod"/>
            </a:pPr>
            <a:r>
              <a:rPr lang="es-ES" sz="1200" dirty="0">
                <a:solidFill>
                  <a:schemeClr val="tx1"/>
                </a:solidFill>
                <a:latin typeface="Calibri" panose="020F0502020204030204" pitchFamily="34" charset="0"/>
                <a:cs typeface="Times New Roman" panose="02020603050405020304" pitchFamily="18" charset="0"/>
              </a:rPr>
              <a:t>Comunicación social y difusión</a:t>
            </a:r>
            <a:endParaRPr lang="es-ES" kern="0" dirty="0">
              <a:solidFill>
                <a:schemeClr val="tx1"/>
              </a:solidFill>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18" name="Google Shape;118;p4"/>
          <p:cNvSpPr txBox="1"/>
          <p:nvPr/>
        </p:nvSpPr>
        <p:spPr bwMode="auto">
          <a:xfrm>
            <a:off x="492125" y="241300"/>
            <a:ext cx="9420225" cy="892175"/>
          </a:xfrm>
          <a:prstGeom prst="rect">
            <a:avLst/>
          </a:prstGeom>
          <a:noFill/>
          <a:ln>
            <a:noFill/>
          </a:ln>
        </p:spPr>
        <p:txBody>
          <a:bodyPr spcFirstLastPara="1" lIns="91425" tIns="45700" rIns="91425" bIns="45700">
            <a:spAutoFit/>
          </a:bodyPr>
          <a:lstStyle/>
          <a:p>
            <a:pPr eaLnBrk="1" fontAlgn="auto" hangingPunct="1">
              <a:spcBef>
                <a:spcPts val="0"/>
              </a:spcBef>
              <a:spcAft>
                <a:spcPts val="0"/>
              </a:spcAft>
              <a:buClr>
                <a:srgbClr val="000000"/>
              </a:buClr>
              <a:buSzPts val="2000"/>
              <a:buFont typeface="Arial" panose="020B0604020202020204"/>
              <a:buNone/>
              <a:defRPr/>
            </a:pPr>
            <a:r>
              <a:rPr lang="es-EC" sz="2800" b="1" kern="0" dirty="0">
                <a:solidFill>
                  <a:srgbClr val="212D5A"/>
                </a:solidFill>
                <a:latin typeface="Calibri" panose="020F0502020204030204" pitchFamily="34" charset="0"/>
                <a:ea typeface="Calibri" panose="020F0502020204030204" pitchFamily="34" charset="0"/>
                <a:cs typeface="Calibri" panose="020F0502020204030204" pitchFamily="34" charset="0"/>
              </a:rPr>
              <a:t>Lineamientos específicos GAD Municipales.</a:t>
            </a:r>
          </a:p>
          <a:p>
            <a:pPr eaLnBrk="1" fontAlgn="auto" hangingPunct="1">
              <a:spcBef>
                <a:spcPts val="0"/>
              </a:spcBef>
              <a:spcAft>
                <a:spcPts val="0"/>
              </a:spcAft>
              <a:buClr>
                <a:srgbClr val="000000"/>
              </a:buClr>
              <a:buSzPts val="2000"/>
              <a:buFont typeface="Arial" panose="020B0604020202020204"/>
              <a:buNone/>
              <a:defRPr/>
            </a:pPr>
            <a:r>
              <a:rPr lang="es-EC" sz="2400" b="1" kern="0" dirty="0">
                <a:solidFill>
                  <a:schemeClr val="bg1">
                    <a:lumMod val="50000"/>
                  </a:schemeClr>
                </a:solidFill>
                <a:latin typeface="Calibri" panose="020F0502020204030204" pitchFamily="34" charset="0"/>
                <a:ea typeface="Calibri" panose="020F0502020204030204" pitchFamily="34" charset="0"/>
                <a:cs typeface="Calibri" panose="020F0502020204030204" pitchFamily="34" charset="0"/>
              </a:rPr>
              <a:t>Enfoque de preparación para la respuesta.</a:t>
            </a:r>
            <a:endParaRPr lang="es-EC" sz="2400" b="1" kern="0" dirty="0">
              <a:solidFill>
                <a:srgbClr val="212D5A"/>
              </a:solidFill>
              <a:latin typeface="Calibri" panose="020F0502020204030204" pitchFamily="34" charset="0"/>
              <a:ea typeface="Calibri" panose="020F0502020204030204" pitchFamily="34" charset="0"/>
              <a:cs typeface="Calibri" panose="020F0502020204030204" pitchFamily="34" charset="0"/>
            </a:endParaRPr>
          </a:p>
        </p:txBody>
      </p:sp>
      <p:pic>
        <p:nvPicPr>
          <p:cNvPr id="27651" name="Google Shape;121;p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60350"/>
            <a:ext cx="938213" cy="866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652" name="Google Shape;111;p3"/>
          <p:cNvSpPr txBox="1">
            <a:spLocks noChangeArrowheads="1"/>
          </p:cNvSpPr>
          <p:nvPr/>
        </p:nvSpPr>
        <p:spPr bwMode="auto">
          <a:xfrm>
            <a:off x="349250" y="6364288"/>
            <a:ext cx="4360863"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eaLnBrk="1" hangingPunct="1">
              <a:buSzPts val="1200"/>
            </a:pPr>
            <a:r>
              <a:rPr lang="es-EC" altLang="es-EC" sz="1200">
                <a:solidFill>
                  <a:srgbClr val="212D5A"/>
                </a:solidFill>
              </a:rPr>
              <a:t>Secretaría de Gestión de Riesgos</a:t>
            </a:r>
            <a:endParaRPr lang="es-EC" altLang="es-EC"/>
          </a:p>
        </p:txBody>
      </p:sp>
      <p:pic>
        <p:nvPicPr>
          <p:cNvPr id="27653"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921750" y="5883275"/>
            <a:ext cx="3013075" cy="782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654" name="CuadroTexto 20"/>
          <p:cNvSpPr txBox="1">
            <a:spLocks noChangeArrowheads="1"/>
          </p:cNvSpPr>
          <p:nvPr/>
        </p:nvSpPr>
        <p:spPr bwMode="auto">
          <a:xfrm>
            <a:off x="492125" y="1344613"/>
            <a:ext cx="7543800" cy="45829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algn="just" eaLnBrk="1" hangingPunct="1">
              <a:lnSpc>
                <a:spcPct val="107000"/>
              </a:lnSpc>
              <a:spcBef>
                <a:spcPts val="600"/>
              </a:spcBef>
              <a:spcAft>
                <a:spcPts val="600"/>
              </a:spcAft>
              <a:buFont typeface="Arial" panose="020B0604020202020204" pitchFamily="34" charset="0"/>
              <a:buAutoNum type="arabicPeriod"/>
            </a:pPr>
            <a:r>
              <a:rPr lang="es-MX" altLang="es-EC"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Estructura y fortalecer el COE Cantonal, Mesas Técnicas y Grupos de Trabajo.</a:t>
            </a:r>
            <a:endParaRPr lang="es-EC" altLang="es-EC"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endParaRPr>
          </a:p>
          <a:p>
            <a:pPr algn="just" eaLnBrk="1" hangingPunct="1">
              <a:lnSpc>
                <a:spcPct val="107000"/>
              </a:lnSpc>
              <a:spcBef>
                <a:spcPts val="600"/>
              </a:spcBef>
              <a:spcAft>
                <a:spcPts val="600"/>
              </a:spcAft>
              <a:buFont typeface="Arial" panose="020B0604020202020204" pitchFamily="34" charset="0"/>
              <a:buAutoNum type="arabicPeriod"/>
            </a:pPr>
            <a:r>
              <a:rPr lang="es-MX" altLang="es-EC"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Elaborar el Plan de Respuesta Cantonal, en función de los escenarios de impacto establecidos para el cantón. </a:t>
            </a:r>
            <a:endParaRPr lang="es-EC" altLang="es-EC"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endParaRPr>
          </a:p>
          <a:p>
            <a:pPr algn="just" eaLnBrk="1" hangingPunct="1">
              <a:lnSpc>
                <a:spcPct val="107000"/>
              </a:lnSpc>
              <a:spcBef>
                <a:spcPts val="600"/>
              </a:spcBef>
              <a:spcAft>
                <a:spcPts val="600"/>
              </a:spcAft>
              <a:buFont typeface="Arial" panose="020B0604020202020204" pitchFamily="34" charset="0"/>
              <a:buAutoNum type="arabicPeriod"/>
            </a:pPr>
            <a:r>
              <a:rPr lang="es-EC" sz="1600" dirty="0">
                <a:solidFill>
                  <a:schemeClr val="tx1"/>
                </a:solidFill>
                <a:latin typeface="Calibri" panose="020F0502020204030204" pitchFamily="34" charset="0"/>
                <a:ea typeface="Calibri" panose="020F0502020204030204" pitchFamily="34" charset="0"/>
                <a:cs typeface="Times New Roman" panose="02020603050405020304" pitchFamily="18" charset="0"/>
              </a:rPr>
              <a:t>Coordinar a través del COE Cantonal la definición de una </a:t>
            </a:r>
            <a:r>
              <a:rPr lang="es-ES" sz="1600" dirty="0">
                <a:solidFill>
                  <a:schemeClr val="tx1"/>
                </a:solidFill>
                <a:latin typeface="Calibri" panose="020F0502020204030204" pitchFamily="34" charset="0"/>
                <a:ea typeface="Calibri" panose="020F0502020204030204" pitchFamily="34" charset="0"/>
                <a:cs typeface="Times New Roman" panose="02020603050405020304" pitchFamily="18" charset="0"/>
              </a:rPr>
              <a:t>estrategia con su respectivo presupuesto para el cierre de brechas de las </a:t>
            </a:r>
            <a:r>
              <a:rPr lang="es-MX" altLang="es-EC" sz="1600" dirty="0">
                <a:solidFill>
                  <a:schemeClr val="tx1"/>
                </a:solidFill>
                <a:latin typeface="Calibri" panose="020F0502020204030204" pitchFamily="34" charset="0"/>
                <a:ea typeface="Calibri" panose="020F0502020204030204" pitchFamily="34" charset="0"/>
                <a:cs typeface="Times New Roman" panose="02020603050405020304" pitchFamily="18" charset="0"/>
              </a:rPr>
              <a:t>Mesas Técnicas y Grupos de Trabajo.</a:t>
            </a:r>
          </a:p>
          <a:p>
            <a:pPr algn="just" eaLnBrk="1" hangingPunct="1">
              <a:lnSpc>
                <a:spcPct val="107000"/>
              </a:lnSpc>
              <a:spcBef>
                <a:spcPts val="600"/>
              </a:spcBef>
              <a:spcAft>
                <a:spcPts val="600"/>
              </a:spcAft>
              <a:buFont typeface="Arial" panose="020B0604020202020204" pitchFamily="34" charset="0"/>
              <a:buAutoNum type="arabicPeriod"/>
            </a:pPr>
            <a:r>
              <a:rPr lang="es-ES"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Disponer dentro de la planificación financiera del GAD Municipal los recursos necesarios para la respuesta a emergencias. </a:t>
            </a:r>
          </a:p>
          <a:p>
            <a:pPr algn="just" eaLnBrk="1" hangingPunct="1">
              <a:lnSpc>
                <a:spcPct val="107000"/>
              </a:lnSpc>
              <a:spcBef>
                <a:spcPts val="600"/>
              </a:spcBef>
              <a:spcAft>
                <a:spcPts val="600"/>
              </a:spcAft>
              <a:buFont typeface="Arial" panose="020B0604020202020204" pitchFamily="34" charset="0"/>
              <a:buAutoNum type="arabicPeriod"/>
            </a:pPr>
            <a:r>
              <a:rPr lang="es-ES"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Organizar mecanismos para el monitoreo y alerta temprana de un evento peligroso.</a:t>
            </a:r>
          </a:p>
          <a:p>
            <a:pPr algn="just" eaLnBrk="1" hangingPunct="1">
              <a:lnSpc>
                <a:spcPct val="107000"/>
              </a:lnSpc>
              <a:spcBef>
                <a:spcPts val="600"/>
              </a:spcBef>
              <a:spcAft>
                <a:spcPts val="600"/>
              </a:spcAft>
              <a:buFont typeface="Arial" panose="020B0604020202020204" pitchFamily="34" charset="0"/>
              <a:buAutoNum type="arabicPeriod"/>
            </a:pPr>
            <a:r>
              <a:rPr lang="es-ES"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Organizar y capacitar equipos operativos para la evaluación inicial de necesidades, aplicando la metodología EVIN.</a:t>
            </a:r>
          </a:p>
          <a:p>
            <a:pPr algn="just" eaLnBrk="1" hangingPunct="1">
              <a:lnSpc>
                <a:spcPct val="107000"/>
              </a:lnSpc>
              <a:spcBef>
                <a:spcPts val="600"/>
              </a:spcBef>
              <a:spcAft>
                <a:spcPts val="600"/>
              </a:spcAft>
              <a:buFont typeface="Arial" panose="020B0604020202020204" pitchFamily="34" charset="0"/>
              <a:buAutoNum type="arabicPeriod"/>
            </a:pPr>
            <a:r>
              <a:rPr lang="es-ES"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Fortalecer los Comité Comunitario de Gestión de Riesgos de las zonas de mayor exposición, para el monitoreo, prevención .</a:t>
            </a:r>
          </a:p>
          <a:p>
            <a:pPr algn="just" eaLnBrk="1" hangingPunct="1">
              <a:lnSpc>
                <a:spcPct val="107000"/>
              </a:lnSpc>
              <a:spcBef>
                <a:spcPts val="600"/>
              </a:spcBef>
              <a:spcAft>
                <a:spcPts val="600"/>
              </a:spcAft>
              <a:buFont typeface="Arial" panose="020B0604020202020204" pitchFamily="34" charset="0"/>
              <a:buAutoNum type="arabicPeriod"/>
            </a:pPr>
            <a:r>
              <a:rPr lang="es-ES"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Ejecutar acciones para el desarrollo de simulaciones y simulacros en el cantón.</a:t>
            </a:r>
          </a:p>
        </p:txBody>
      </p:sp>
      <p:sp>
        <p:nvSpPr>
          <p:cNvPr id="11" name="Rectángulo 10"/>
          <p:cNvSpPr/>
          <p:nvPr/>
        </p:nvSpPr>
        <p:spPr bwMode="auto">
          <a:xfrm>
            <a:off x="8039100" y="3429000"/>
            <a:ext cx="4105275" cy="2454275"/>
          </a:xfrm>
          <a:prstGeom prst="rect">
            <a:avLst/>
          </a:prstGeom>
          <a:no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buClr>
                <a:srgbClr val="000000"/>
              </a:buClr>
              <a:buFont typeface="Arial" panose="020B0604020202020204"/>
              <a:buNone/>
              <a:defRPr/>
            </a:pPr>
            <a:r>
              <a:rPr lang="es-ES" b="1" kern="0" dirty="0">
                <a:solidFill>
                  <a:srgbClr val="002060"/>
                </a:solidFill>
              </a:rPr>
              <a:t>Consideraciones:</a:t>
            </a:r>
          </a:p>
          <a:p>
            <a:pPr marL="285750" lvl="1" indent="-285750" algn="just">
              <a:lnSpc>
                <a:spcPct val="107000"/>
              </a:lnSpc>
              <a:buFont typeface="Times New Roman" panose="02020603050405020304" pitchFamily="18" charset="0"/>
              <a:buAutoNum type="arabicPeriod"/>
            </a:pPr>
            <a:r>
              <a:rPr lang="es-ES" sz="1400" dirty="0">
                <a:solidFill>
                  <a:schemeClr val="tx1"/>
                </a:solidFill>
                <a:latin typeface="Calibri" panose="020F0502020204030204" pitchFamily="34" charset="0"/>
                <a:cs typeface="Times New Roman" panose="02020603050405020304" pitchFamily="18" charset="0"/>
              </a:rPr>
              <a:t>Provisión de agua segura y saneamiento.</a:t>
            </a:r>
          </a:p>
          <a:p>
            <a:pPr marL="285750" lvl="1" indent="-285750" algn="just">
              <a:lnSpc>
                <a:spcPct val="107000"/>
              </a:lnSpc>
              <a:buFont typeface="Times New Roman" panose="02020603050405020304" pitchFamily="18" charset="0"/>
              <a:buAutoNum type="arabicPeriod"/>
            </a:pPr>
            <a:r>
              <a:rPr lang="es-ES" sz="1400" dirty="0">
                <a:solidFill>
                  <a:schemeClr val="tx1"/>
                </a:solidFill>
                <a:latin typeface="Calibri" panose="020F0502020204030204" pitchFamily="34" charset="0"/>
                <a:cs typeface="Times New Roman" panose="02020603050405020304" pitchFamily="18" charset="0"/>
              </a:rPr>
              <a:t>Control de vectores y vigilancia epidemiológica.</a:t>
            </a:r>
          </a:p>
          <a:p>
            <a:pPr marL="285750" lvl="1" indent="-285750" algn="just">
              <a:lnSpc>
                <a:spcPct val="107000"/>
              </a:lnSpc>
              <a:buFont typeface="Times New Roman" panose="02020603050405020304" pitchFamily="18" charset="0"/>
              <a:buAutoNum type="arabicPeriod"/>
            </a:pPr>
            <a:r>
              <a:rPr lang="es-ES" sz="1400" dirty="0">
                <a:solidFill>
                  <a:schemeClr val="tx1"/>
                </a:solidFill>
                <a:latin typeface="Calibri" panose="020F0502020204030204" pitchFamily="34" charset="0"/>
                <a:cs typeface="Times New Roman" panose="02020603050405020304" pitchFamily="18" charset="0"/>
              </a:rPr>
              <a:t>Rehabilitación de servicios básicos.</a:t>
            </a:r>
          </a:p>
          <a:p>
            <a:pPr marL="285750" lvl="1" indent="-285750" algn="just">
              <a:lnSpc>
                <a:spcPct val="107000"/>
              </a:lnSpc>
              <a:buFont typeface="Times New Roman" panose="02020603050405020304" pitchFamily="18" charset="0"/>
              <a:buAutoNum type="arabicPeriod"/>
            </a:pPr>
            <a:r>
              <a:rPr lang="es-ES" sz="1400" dirty="0">
                <a:solidFill>
                  <a:schemeClr val="tx1"/>
                </a:solidFill>
                <a:latin typeface="Calibri" panose="020F0502020204030204" pitchFamily="34" charset="0"/>
                <a:cs typeface="Times New Roman" panose="02020603050405020304" pitchFamily="18" charset="0"/>
              </a:rPr>
              <a:t>Maquinaria y equipo para labores de limpieza. </a:t>
            </a:r>
            <a:endParaRPr lang="es-ES" sz="1400" kern="0" dirty="0">
              <a:solidFill>
                <a:schemeClr val="tx1"/>
              </a:solidFill>
              <a:latin typeface="Calibri" panose="020F0502020204030204" pitchFamily="34" charset="0"/>
              <a:cs typeface="Times New Roman" panose="02020603050405020304" pitchFamily="18" charset="0"/>
            </a:endParaRPr>
          </a:p>
          <a:p>
            <a:pPr marL="285750" lvl="1" indent="-285750" algn="just">
              <a:lnSpc>
                <a:spcPct val="107000"/>
              </a:lnSpc>
              <a:buFont typeface="Times New Roman" panose="02020603050405020304" pitchFamily="18" charset="0"/>
              <a:buAutoNum type="arabicPeriod"/>
            </a:pPr>
            <a:r>
              <a:rPr lang="es-ES" sz="1400" dirty="0">
                <a:solidFill>
                  <a:schemeClr val="tx1"/>
                </a:solidFill>
                <a:latin typeface="Calibri" panose="020F0502020204030204" pitchFamily="34" charset="0"/>
                <a:cs typeface="Times New Roman" panose="02020603050405020304" pitchFamily="18" charset="0"/>
              </a:rPr>
              <a:t>Asistencia Humanitaria.</a:t>
            </a:r>
          </a:p>
          <a:p>
            <a:pPr marL="285750" lvl="1" indent="-285750" algn="just">
              <a:lnSpc>
                <a:spcPct val="107000"/>
              </a:lnSpc>
              <a:buFont typeface="Times New Roman" panose="02020603050405020304" pitchFamily="18" charset="0"/>
              <a:buAutoNum type="arabicPeriod"/>
            </a:pPr>
            <a:r>
              <a:rPr lang="es-ES" sz="1400" dirty="0">
                <a:solidFill>
                  <a:schemeClr val="tx1"/>
                </a:solidFill>
                <a:latin typeface="Calibri" panose="020F0502020204030204" pitchFamily="34" charset="0"/>
                <a:cs typeface="Times New Roman" panose="02020603050405020304" pitchFamily="18" charset="0"/>
              </a:rPr>
              <a:t>Adecuación de alojamientos Temporales.</a:t>
            </a:r>
          </a:p>
          <a:p>
            <a:pPr marL="285750" lvl="1" indent="-285750" algn="just">
              <a:lnSpc>
                <a:spcPct val="107000"/>
              </a:lnSpc>
              <a:buFont typeface="Times New Roman" panose="02020603050405020304" pitchFamily="18" charset="0"/>
              <a:buAutoNum type="arabicPeriod"/>
            </a:pPr>
            <a:r>
              <a:rPr lang="es-ES" dirty="0">
                <a:solidFill>
                  <a:schemeClr val="tx1"/>
                </a:solidFill>
                <a:latin typeface="Calibri" panose="020F0502020204030204" pitchFamily="34" charset="0"/>
                <a:cs typeface="Times New Roman" panose="02020603050405020304" pitchFamily="18" charset="0"/>
              </a:rPr>
              <a:t>Reactivación de medios de vida y productividad. </a:t>
            </a:r>
          </a:p>
          <a:p>
            <a:pPr marL="285750" lvl="1" indent="-285750" algn="just">
              <a:lnSpc>
                <a:spcPct val="107000"/>
              </a:lnSpc>
              <a:buFont typeface="Times New Roman" panose="02020603050405020304" pitchFamily="18" charset="0"/>
              <a:buAutoNum type="arabicPeriod"/>
            </a:pPr>
            <a:r>
              <a:rPr lang="es-ES" sz="1400" dirty="0">
                <a:solidFill>
                  <a:schemeClr val="tx1"/>
                </a:solidFill>
                <a:latin typeface="Calibri" panose="020F0502020204030204" pitchFamily="34" charset="0"/>
                <a:cs typeface="Times New Roman" panose="02020603050405020304" pitchFamily="18" charset="0"/>
              </a:rPr>
              <a:t>Evacuación de población en riesgo. </a:t>
            </a:r>
            <a:endParaRPr lang="es-ES" dirty="0">
              <a:solidFill>
                <a:schemeClr val="tx1"/>
              </a:solidFill>
              <a:latin typeface="Calibri" panose="020F0502020204030204" pitchFamily="34" charset="0"/>
              <a:cs typeface="Times New Roman" panose="02020603050405020304" pitchFamily="18" charset="0"/>
            </a:endParaRPr>
          </a:p>
          <a:p>
            <a:pPr marL="285750" lvl="1" indent="-285750" algn="just">
              <a:lnSpc>
                <a:spcPct val="107000"/>
              </a:lnSpc>
              <a:buFont typeface="Times New Roman" panose="02020603050405020304" pitchFamily="18" charset="0"/>
              <a:buAutoNum type="arabicPeriod"/>
            </a:pPr>
            <a:endParaRPr lang="es-ES" sz="1400" dirty="0">
              <a:solidFill>
                <a:schemeClr val="tx1"/>
              </a:solidFill>
              <a:latin typeface="Calibri" panose="020F0502020204030204" pitchFamily="34" charset="0"/>
              <a:cs typeface="Times New Roman" panose="02020603050405020304" pitchFamily="18" charset="0"/>
            </a:endParaRPr>
          </a:p>
        </p:txBody>
      </p:sp>
      <p:pic>
        <p:nvPicPr>
          <p:cNvPr id="4" name="Imagen 3">
            <a:extLst>
              <a:ext uri="{FF2B5EF4-FFF2-40B4-BE49-F238E27FC236}">
                <a16:creationId xmlns:a16="http://schemas.microsoft.com/office/drawing/2014/main" id="{F35BEA18-3B16-23AC-58CC-CEB13CF3D80C}"/>
              </a:ext>
            </a:extLst>
          </p:cNvPr>
          <p:cNvPicPr>
            <a:picLocks noChangeAspect="1"/>
          </p:cNvPicPr>
          <p:nvPr/>
        </p:nvPicPr>
        <p:blipFill>
          <a:blip r:embed="rId5"/>
          <a:stretch>
            <a:fillRect/>
          </a:stretch>
        </p:blipFill>
        <p:spPr>
          <a:xfrm>
            <a:off x="8044536" y="1028403"/>
            <a:ext cx="4156075" cy="2337792"/>
          </a:xfrm>
          <a:prstGeom prst="rect">
            <a:avLst/>
          </a:prstGeom>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18" name="Google Shape;118;p4"/>
          <p:cNvSpPr txBox="1"/>
          <p:nvPr/>
        </p:nvSpPr>
        <p:spPr bwMode="auto">
          <a:xfrm>
            <a:off x="492125" y="241300"/>
            <a:ext cx="9420225" cy="892175"/>
          </a:xfrm>
          <a:prstGeom prst="rect">
            <a:avLst/>
          </a:prstGeom>
          <a:noFill/>
          <a:ln>
            <a:noFill/>
          </a:ln>
        </p:spPr>
        <p:txBody>
          <a:bodyPr spcFirstLastPara="1" lIns="91425" tIns="45700" rIns="91425" bIns="45700">
            <a:spAutoFit/>
          </a:bodyPr>
          <a:lstStyle/>
          <a:p>
            <a:pPr eaLnBrk="1" fontAlgn="auto" hangingPunct="1">
              <a:spcBef>
                <a:spcPts val="0"/>
              </a:spcBef>
              <a:spcAft>
                <a:spcPts val="0"/>
              </a:spcAft>
              <a:buClr>
                <a:srgbClr val="000000"/>
              </a:buClr>
              <a:buSzPts val="2000"/>
              <a:buFont typeface="Arial" panose="020B0604020202020204"/>
              <a:buNone/>
              <a:defRPr/>
            </a:pPr>
            <a:r>
              <a:rPr lang="es-EC" sz="2800" b="1" kern="0" dirty="0">
                <a:solidFill>
                  <a:srgbClr val="212D5A"/>
                </a:solidFill>
                <a:latin typeface="Calibri" panose="020F0502020204030204" pitchFamily="34" charset="0"/>
                <a:ea typeface="Calibri" panose="020F0502020204030204" pitchFamily="34" charset="0"/>
                <a:cs typeface="Calibri" panose="020F0502020204030204" pitchFamily="34" charset="0"/>
              </a:rPr>
              <a:t>Lineamientos específicos GAD Municipales.</a:t>
            </a:r>
          </a:p>
          <a:p>
            <a:pPr eaLnBrk="1" fontAlgn="auto" hangingPunct="1">
              <a:spcBef>
                <a:spcPts val="0"/>
              </a:spcBef>
              <a:spcAft>
                <a:spcPts val="0"/>
              </a:spcAft>
              <a:buClr>
                <a:srgbClr val="000000"/>
              </a:buClr>
              <a:buSzPts val="2000"/>
              <a:buFont typeface="Arial" panose="020B0604020202020204"/>
              <a:buNone/>
              <a:defRPr/>
            </a:pPr>
            <a:r>
              <a:rPr lang="es-EC" sz="2400" b="1" kern="0" dirty="0">
                <a:solidFill>
                  <a:schemeClr val="bg1">
                    <a:lumMod val="50000"/>
                  </a:schemeClr>
                </a:solidFill>
                <a:latin typeface="Calibri" panose="020F0502020204030204" pitchFamily="34" charset="0"/>
                <a:ea typeface="Calibri" panose="020F0502020204030204" pitchFamily="34" charset="0"/>
                <a:cs typeface="Calibri" panose="020F0502020204030204" pitchFamily="34" charset="0"/>
              </a:rPr>
              <a:t>Enfoque de preparación para la respuesta.</a:t>
            </a:r>
            <a:endParaRPr lang="es-EC" sz="2400" b="1" kern="0" dirty="0">
              <a:solidFill>
                <a:srgbClr val="212D5A"/>
              </a:solidFill>
              <a:latin typeface="Calibri" panose="020F0502020204030204" pitchFamily="34" charset="0"/>
              <a:ea typeface="Calibri" panose="020F0502020204030204" pitchFamily="34" charset="0"/>
              <a:cs typeface="Calibri" panose="020F0502020204030204" pitchFamily="34" charset="0"/>
            </a:endParaRPr>
          </a:p>
        </p:txBody>
      </p:sp>
      <p:pic>
        <p:nvPicPr>
          <p:cNvPr id="27651" name="Google Shape;121;p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60350"/>
            <a:ext cx="938213" cy="866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652" name="Google Shape;111;p3"/>
          <p:cNvSpPr txBox="1">
            <a:spLocks noChangeArrowheads="1"/>
          </p:cNvSpPr>
          <p:nvPr/>
        </p:nvSpPr>
        <p:spPr bwMode="auto">
          <a:xfrm>
            <a:off x="349250" y="6364288"/>
            <a:ext cx="4360863"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eaLnBrk="1" hangingPunct="1">
              <a:buSzPts val="1200"/>
            </a:pPr>
            <a:r>
              <a:rPr lang="es-EC" altLang="es-EC" sz="1200">
                <a:solidFill>
                  <a:srgbClr val="212D5A"/>
                </a:solidFill>
              </a:rPr>
              <a:t>Secretaría de Gestión de Riesgos</a:t>
            </a:r>
            <a:endParaRPr lang="es-EC" altLang="es-EC"/>
          </a:p>
        </p:txBody>
      </p:sp>
      <p:pic>
        <p:nvPicPr>
          <p:cNvPr id="27653"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921750" y="5883275"/>
            <a:ext cx="3013075" cy="782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654" name="CuadroTexto 20"/>
          <p:cNvSpPr txBox="1">
            <a:spLocks noChangeArrowheads="1"/>
          </p:cNvSpPr>
          <p:nvPr/>
        </p:nvSpPr>
        <p:spPr bwMode="auto">
          <a:xfrm>
            <a:off x="492125" y="1344613"/>
            <a:ext cx="7543800" cy="45829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algn="just" eaLnBrk="1" hangingPunct="1">
              <a:lnSpc>
                <a:spcPct val="107000"/>
              </a:lnSpc>
              <a:spcBef>
                <a:spcPts val="600"/>
              </a:spcBef>
              <a:spcAft>
                <a:spcPts val="600"/>
              </a:spcAft>
              <a:buFont typeface="Arial" panose="020B0604020202020204" pitchFamily="34" charset="0"/>
              <a:buAutoNum type="arabicPeriod"/>
            </a:pPr>
            <a:r>
              <a:rPr lang="es-MX" altLang="es-EC"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Estructura y fortalecer el COE Cantonal, Mesas Técnicas y Grupos de Trabajo.</a:t>
            </a:r>
            <a:endParaRPr lang="es-EC" altLang="es-EC"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endParaRPr>
          </a:p>
          <a:p>
            <a:pPr algn="just" eaLnBrk="1" hangingPunct="1">
              <a:lnSpc>
                <a:spcPct val="107000"/>
              </a:lnSpc>
              <a:spcBef>
                <a:spcPts val="600"/>
              </a:spcBef>
              <a:spcAft>
                <a:spcPts val="600"/>
              </a:spcAft>
              <a:buFont typeface="Arial" panose="020B0604020202020204" pitchFamily="34" charset="0"/>
              <a:buAutoNum type="arabicPeriod"/>
            </a:pPr>
            <a:r>
              <a:rPr lang="es-MX" altLang="es-EC"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Elaborar el Plan de Respuesta Cantonal, en función de los escenarios de impacto establecidos para el cantón. </a:t>
            </a:r>
            <a:endParaRPr lang="es-EC" altLang="es-EC"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endParaRPr>
          </a:p>
          <a:p>
            <a:pPr algn="just" eaLnBrk="1" hangingPunct="1">
              <a:lnSpc>
                <a:spcPct val="107000"/>
              </a:lnSpc>
              <a:spcBef>
                <a:spcPts val="600"/>
              </a:spcBef>
              <a:spcAft>
                <a:spcPts val="600"/>
              </a:spcAft>
              <a:buFont typeface="Arial" panose="020B0604020202020204" pitchFamily="34" charset="0"/>
              <a:buAutoNum type="arabicPeriod"/>
            </a:pPr>
            <a:r>
              <a:rPr lang="es-EC"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Coordinar a través del COE Cantonal la definición de una </a:t>
            </a:r>
            <a:r>
              <a:rPr lang="es-ES"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estrategia con su respectivo presupuesto para el cierre de brechas de las </a:t>
            </a:r>
            <a:r>
              <a:rPr lang="es-MX" altLang="es-EC"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Mesas Técnicas y Grupos de Trabajo.</a:t>
            </a:r>
          </a:p>
          <a:p>
            <a:pPr algn="just" eaLnBrk="1" hangingPunct="1">
              <a:lnSpc>
                <a:spcPct val="107000"/>
              </a:lnSpc>
              <a:spcBef>
                <a:spcPts val="600"/>
              </a:spcBef>
              <a:spcAft>
                <a:spcPts val="600"/>
              </a:spcAft>
              <a:buFont typeface="Arial" panose="020B0604020202020204" pitchFamily="34" charset="0"/>
              <a:buAutoNum type="arabicPeriod"/>
            </a:pPr>
            <a:r>
              <a:rPr lang="es-ES" sz="1600" dirty="0">
                <a:solidFill>
                  <a:schemeClr val="tx1"/>
                </a:solidFill>
                <a:latin typeface="Calibri" panose="020F0502020204030204" pitchFamily="34" charset="0"/>
                <a:ea typeface="Calibri" panose="020F0502020204030204" pitchFamily="34" charset="0"/>
                <a:cs typeface="Times New Roman" panose="02020603050405020304" pitchFamily="18" charset="0"/>
              </a:rPr>
              <a:t>Disponer dentro de la planificación financiera del GAD Municipal los recursos necesarios para la respuesta a emergencias. </a:t>
            </a:r>
          </a:p>
          <a:p>
            <a:pPr algn="just" eaLnBrk="1" hangingPunct="1">
              <a:lnSpc>
                <a:spcPct val="107000"/>
              </a:lnSpc>
              <a:spcBef>
                <a:spcPts val="600"/>
              </a:spcBef>
              <a:spcAft>
                <a:spcPts val="600"/>
              </a:spcAft>
              <a:buFont typeface="Arial" panose="020B0604020202020204" pitchFamily="34" charset="0"/>
              <a:buAutoNum type="arabicPeriod"/>
            </a:pPr>
            <a:r>
              <a:rPr lang="es-ES"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Organizar mecanismos para el monitoreo y alerta temprana de un evento peligroso.</a:t>
            </a:r>
          </a:p>
          <a:p>
            <a:pPr algn="just" eaLnBrk="1" hangingPunct="1">
              <a:lnSpc>
                <a:spcPct val="107000"/>
              </a:lnSpc>
              <a:spcBef>
                <a:spcPts val="600"/>
              </a:spcBef>
              <a:spcAft>
                <a:spcPts val="600"/>
              </a:spcAft>
              <a:buFont typeface="Arial" panose="020B0604020202020204" pitchFamily="34" charset="0"/>
              <a:buAutoNum type="arabicPeriod"/>
            </a:pPr>
            <a:r>
              <a:rPr lang="es-ES"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Organizar y capacitar equipos operativos para la evaluación inicial de necesidades, aplicando la metodología EVIN.</a:t>
            </a:r>
          </a:p>
          <a:p>
            <a:pPr algn="just" eaLnBrk="1" hangingPunct="1">
              <a:lnSpc>
                <a:spcPct val="107000"/>
              </a:lnSpc>
              <a:spcBef>
                <a:spcPts val="600"/>
              </a:spcBef>
              <a:spcAft>
                <a:spcPts val="600"/>
              </a:spcAft>
              <a:buFont typeface="Arial" panose="020B0604020202020204" pitchFamily="34" charset="0"/>
              <a:buAutoNum type="arabicPeriod"/>
            </a:pPr>
            <a:r>
              <a:rPr lang="es-ES"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Fortalecer los Comité Comunitario de Gestión de Riesgos de las zonas de mayor exposición, para el monitoreo, prevención .</a:t>
            </a:r>
          </a:p>
          <a:p>
            <a:pPr algn="just" eaLnBrk="1" hangingPunct="1">
              <a:lnSpc>
                <a:spcPct val="107000"/>
              </a:lnSpc>
              <a:spcBef>
                <a:spcPts val="600"/>
              </a:spcBef>
              <a:spcAft>
                <a:spcPts val="600"/>
              </a:spcAft>
              <a:buFont typeface="Arial" panose="020B0604020202020204" pitchFamily="34" charset="0"/>
              <a:buAutoNum type="arabicPeriod"/>
            </a:pPr>
            <a:r>
              <a:rPr lang="es-ES"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Ejecutar acciones para el desarrollo de simulaciones y simulacros en el cantón.</a:t>
            </a:r>
          </a:p>
        </p:txBody>
      </p:sp>
      <p:sp>
        <p:nvSpPr>
          <p:cNvPr id="11" name="Rectángulo 10"/>
          <p:cNvSpPr/>
          <p:nvPr/>
        </p:nvSpPr>
        <p:spPr bwMode="auto">
          <a:xfrm>
            <a:off x="8039100" y="3429000"/>
            <a:ext cx="4105275" cy="2232025"/>
          </a:xfrm>
          <a:prstGeom prst="rect">
            <a:avLst/>
          </a:prstGeom>
          <a:no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buClr>
                <a:srgbClr val="000000"/>
              </a:buClr>
              <a:buFont typeface="Arial" panose="020B0604020202020204"/>
              <a:buNone/>
              <a:defRPr/>
            </a:pPr>
            <a:r>
              <a:rPr lang="es-ES" b="1" kern="0" dirty="0">
                <a:solidFill>
                  <a:srgbClr val="002060"/>
                </a:solidFill>
              </a:rPr>
              <a:t>Consideraciones:</a:t>
            </a:r>
          </a:p>
          <a:p>
            <a:pPr marL="342900" marR="0" indent="-342900" algn="just">
              <a:spcBef>
                <a:spcPts val="0"/>
              </a:spcBef>
              <a:spcAft>
                <a:spcPts val="0"/>
              </a:spcAft>
              <a:buFont typeface="+mj-lt"/>
              <a:buAutoNum type="arabicPeriod"/>
            </a:pPr>
            <a:r>
              <a:rPr lang="es-ES" kern="0" dirty="0">
                <a:solidFill>
                  <a:schemeClr val="tx1"/>
                </a:solidFill>
              </a:rPr>
              <a:t>Adquisición y logística de bienes de asistencia humanitaria.</a:t>
            </a:r>
          </a:p>
          <a:p>
            <a:pPr marL="342900" marR="0" indent="-342900" algn="just">
              <a:spcBef>
                <a:spcPts val="0"/>
              </a:spcBef>
              <a:spcAft>
                <a:spcPts val="0"/>
              </a:spcAft>
              <a:buFont typeface="+mj-lt"/>
              <a:buAutoNum type="arabicPeriod"/>
            </a:pPr>
            <a:r>
              <a:rPr lang="es-ES" kern="0" dirty="0">
                <a:solidFill>
                  <a:schemeClr val="tx1"/>
                </a:solidFill>
              </a:rPr>
              <a:t>Adecuación, equipamiento y gestión de alojamientos temporales.</a:t>
            </a:r>
          </a:p>
          <a:p>
            <a:pPr marL="342900" indent="-342900" eaLnBrk="1" fontAlgn="auto" hangingPunct="1">
              <a:spcBef>
                <a:spcPts val="0"/>
              </a:spcBef>
              <a:spcAft>
                <a:spcPts val="0"/>
              </a:spcAft>
              <a:buClr>
                <a:srgbClr val="000000"/>
              </a:buClr>
              <a:buFont typeface="+mj-lt"/>
              <a:buAutoNum type="arabicPeriod"/>
              <a:defRPr/>
            </a:pPr>
            <a:r>
              <a:rPr lang="es-ES" kern="0" dirty="0">
                <a:solidFill>
                  <a:schemeClr val="tx1"/>
                </a:solidFill>
              </a:rPr>
              <a:t>Alquiler </a:t>
            </a:r>
            <a:r>
              <a:rPr lang="es-EC" altLang="es-ES" kern="0" dirty="0">
                <a:solidFill>
                  <a:schemeClr val="tx1"/>
                </a:solidFill>
              </a:rPr>
              <a:t>o mantenimiento </a:t>
            </a:r>
            <a:r>
              <a:rPr lang="es-ES" kern="0" dirty="0">
                <a:solidFill>
                  <a:schemeClr val="tx1"/>
                </a:solidFill>
              </a:rPr>
              <a:t>de maquinaria. </a:t>
            </a:r>
          </a:p>
          <a:p>
            <a:pPr marL="342900" indent="-342900" eaLnBrk="1" fontAlgn="auto" hangingPunct="1">
              <a:spcBef>
                <a:spcPts val="0"/>
              </a:spcBef>
              <a:spcAft>
                <a:spcPts val="0"/>
              </a:spcAft>
              <a:buClr>
                <a:srgbClr val="000000"/>
              </a:buClr>
              <a:buFont typeface="+mj-lt"/>
              <a:buAutoNum type="arabicPeriod"/>
              <a:defRPr/>
            </a:pPr>
            <a:r>
              <a:rPr lang="es-ES" kern="0" dirty="0">
                <a:solidFill>
                  <a:schemeClr val="tx1"/>
                </a:solidFill>
              </a:rPr>
              <a:t>Evacuación de familias en zona de riesgo. </a:t>
            </a:r>
          </a:p>
          <a:p>
            <a:pPr marL="342900" indent="-342900" eaLnBrk="1" fontAlgn="auto" hangingPunct="1">
              <a:spcBef>
                <a:spcPts val="0"/>
              </a:spcBef>
              <a:spcAft>
                <a:spcPts val="0"/>
              </a:spcAft>
              <a:buClr>
                <a:srgbClr val="000000"/>
              </a:buClr>
              <a:buFont typeface="+mj-lt"/>
              <a:buAutoNum type="arabicPeriod"/>
              <a:defRPr/>
            </a:pPr>
            <a:endParaRPr lang="es-ES" kern="0" dirty="0">
              <a:solidFill>
                <a:schemeClr val="tx1"/>
              </a:solidFill>
            </a:endParaRPr>
          </a:p>
          <a:p>
            <a:pPr marL="342900" indent="-342900" eaLnBrk="1" fontAlgn="auto" hangingPunct="1">
              <a:spcBef>
                <a:spcPts val="0"/>
              </a:spcBef>
              <a:spcAft>
                <a:spcPts val="0"/>
              </a:spcAft>
              <a:buClr>
                <a:srgbClr val="000000"/>
              </a:buClr>
              <a:buFont typeface="+mj-lt"/>
              <a:buAutoNum type="arabicPeriod"/>
              <a:defRPr/>
            </a:pPr>
            <a:endParaRPr lang="es-ES" kern="0" dirty="0">
              <a:solidFill>
                <a:schemeClr val="tx1"/>
              </a:solidFill>
            </a:endParaRPr>
          </a:p>
        </p:txBody>
      </p:sp>
      <p:pic>
        <p:nvPicPr>
          <p:cNvPr id="2" name="Imagen 1">
            <a:extLst>
              <a:ext uri="{FF2B5EF4-FFF2-40B4-BE49-F238E27FC236}">
                <a16:creationId xmlns:a16="http://schemas.microsoft.com/office/drawing/2014/main" id="{2543F535-4E4A-E2DB-1370-03383013D473}"/>
              </a:ext>
            </a:extLst>
          </p:cNvPr>
          <p:cNvPicPr>
            <a:picLocks noChangeAspect="1"/>
          </p:cNvPicPr>
          <p:nvPr/>
        </p:nvPicPr>
        <p:blipFill>
          <a:blip r:embed="rId5"/>
          <a:stretch>
            <a:fillRect/>
          </a:stretch>
        </p:blipFill>
        <p:spPr>
          <a:xfrm>
            <a:off x="8035925" y="1196975"/>
            <a:ext cx="3935760" cy="2213865"/>
          </a:xfrm>
          <a:prstGeom prst="rect">
            <a:avLst/>
          </a:prstGeom>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18" name="Google Shape;118;p4"/>
          <p:cNvSpPr txBox="1"/>
          <p:nvPr/>
        </p:nvSpPr>
        <p:spPr bwMode="auto">
          <a:xfrm>
            <a:off x="492125" y="241300"/>
            <a:ext cx="9420225" cy="892175"/>
          </a:xfrm>
          <a:prstGeom prst="rect">
            <a:avLst/>
          </a:prstGeom>
          <a:noFill/>
          <a:ln>
            <a:noFill/>
          </a:ln>
        </p:spPr>
        <p:txBody>
          <a:bodyPr spcFirstLastPara="1" lIns="91425" tIns="45700" rIns="91425" bIns="45700">
            <a:spAutoFit/>
          </a:bodyPr>
          <a:lstStyle/>
          <a:p>
            <a:pPr eaLnBrk="1" fontAlgn="auto" hangingPunct="1">
              <a:spcBef>
                <a:spcPts val="0"/>
              </a:spcBef>
              <a:spcAft>
                <a:spcPts val="0"/>
              </a:spcAft>
              <a:buClr>
                <a:srgbClr val="000000"/>
              </a:buClr>
              <a:buSzPts val="2000"/>
              <a:buFont typeface="Arial" panose="020B0604020202020204"/>
              <a:buNone/>
              <a:defRPr/>
            </a:pPr>
            <a:r>
              <a:rPr lang="es-EC" sz="2800" b="1" kern="0" dirty="0">
                <a:solidFill>
                  <a:srgbClr val="212D5A"/>
                </a:solidFill>
                <a:latin typeface="Calibri" panose="020F0502020204030204" pitchFamily="34" charset="0"/>
                <a:ea typeface="Calibri" panose="020F0502020204030204" pitchFamily="34" charset="0"/>
                <a:cs typeface="Calibri" panose="020F0502020204030204" pitchFamily="34" charset="0"/>
              </a:rPr>
              <a:t>Lineamientos específicos GAD Municipales.</a:t>
            </a:r>
          </a:p>
          <a:p>
            <a:pPr eaLnBrk="1" fontAlgn="auto" hangingPunct="1">
              <a:spcBef>
                <a:spcPts val="0"/>
              </a:spcBef>
              <a:spcAft>
                <a:spcPts val="0"/>
              </a:spcAft>
              <a:buClr>
                <a:srgbClr val="000000"/>
              </a:buClr>
              <a:buSzPts val="2000"/>
              <a:buFont typeface="Arial" panose="020B0604020202020204"/>
              <a:buNone/>
              <a:defRPr/>
            </a:pPr>
            <a:r>
              <a:rPr lang="es-EC" sz="2400" b="1" kern="0" dirty="0">
                <a:solidFill>
                  <a:schemeClr val="bg1">
                    <a:lumMod val="50000"/>
                  </a:schemeClr>
                </a:solidFill>
                <a:latin typeface="Calibri" panose="020F0502020204030204" pitchFamily="34" charset="0"/>
                <a:ea typeface="Calibri" panose="020F0502020204030204" pitchFamily="34" charset="0"/>
                <a:cs typeface="Calibri" panose="020F0502020204030204" pitchFamily="34" charset="0"/>
              </a:rPr>
              <a:t>Enfoque de preparación para la respuesta.</a:t>
            </a:r>
            <a:endParaRPr lang="es-EC" sz="2400" b="1" kern="0" dirty="0">
              <a:solidFill>
                <a:srgbClr val="212D5A"/>
              </a:solidFill>
              <a:latin typeface="Calibri" panose="020F0502020204030204" pitchFamily="34" charset="0"/>
              <a:ea typeface="Calibri" panose="020F0502020204030204" pitchFamily="34" charset="0"/>
              <a:cs typeface="Calibri" panose="020F0502020204030204" pitchFamily="34" charset="0"/>
            </a:endParaRPr>
          </a:p>
        </p:txBody>
      </p:sp>
      <p:pic>
        <p:nvPicPr>
          <p:cNvPr id="27651" name="Google Shape;121;p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60350"/>
            <a:ext cx="938213" cy="866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652" name="Google Shape;111;p3"/>
          <p:cNvSpPr txBox="1">
            <a:spLocks noChangeArrowheads="1"/>
          </p:cNvSpPr>
          <p:nvPr/>
        </p:nvSpPr>
        <p:spPr bwMode="auto">
          <a:xfrm>
            <a:off x="349250" y="6364288"/>
            <a:ext cx="4360863"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eaLnBrk="1" hangingPunct="1">
              <a:buSzPts val="1200"/>
            </a:pPr>
            <a:r>
              <a:rPr lang="es-EC" altLang="es-EC" sz="1200">
                <a:solidFill>
                  <a:srgbClr val="212D5A"/>
                </a:solidFill>
              </a:rPr>
              <a:t>Secretaría de Gestión de Riesgos</a:t>
            </a:r>
            <a:endParaRPr lang="es-EC" altLang="es-EC"/>
          </a:p>
        </p:txBody>
      </p:sp>
      <p:pic>
        <p:nvPicPr>
          <p:cNvPr id="27653"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921750" y="5883275"/>
            <a:ext cx="3013075" cy="782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654" name="CuadroTexto 20"/>
          <p:cNvSpPr txBox="1">
            <a:spLocks noChangeArrowheads="1"/>
          </p:cNvSpPr>
          <p:nvPr/>
        </p:nvSpPr>
        <p:spPr bwMode="auto">
          <a:xfrm>
            <a:off x="492125" y="1344613"/>
            <a:ext cx="7543800" cy="45829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algn="just" eaLnBrk="1" hangingPunct="1">
              <a:lnSpc>
                <a:spcPct val="107000"/>
              </a:lnSpc>
              <a:spcBef>
                <a:spcPts val="600"/>
              </a:spcBef>
              <a:spcAft>
                <a:spcPts val="600"/>
              </a:spcAft>
              <a:buFont typeface="Arial" panose="020B0604020202020204" pitchFamily="34" charset="0"/>
              <a:buAutoNum type="arabicPeriod"/>
            </a:pPr>
            <a:r>
              <a:rPr lang="es-MX" altLang="es-EC"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Estructura y fortalecer el COE Cantonal, Mesas Técnicas y Grupos de Trabajo.</a:t>
            </a:r>
            <a:endParaRPr lang="es-EC" altLang="es-EC"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endParaRPr>
          </a:p>
          <a:p>
            <a:pPr algn="just" eaLnBrk="1" hangingPunct="1">
              <a:lnSpc>
                <a:spcPct val="107000"/>
              </a:lnSpc>
              <a:spcBef>
                <a:spcPts val="600"/>
              </a:spcBef>
              <a:spcAft>
                <a:spcPts val="600"/>
              </a:spcAft>
              <a:buFont typeface="Arial" panose="020B0604020202020204" pitchFamily="34" charset="0"/>
              <a:buAutoNum type="arabicPeriod"/>
            </a:pPr>
            <a:r>
              <a:rPr lang="es-MX" altLang="es-EC"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Elaborar el Plan de Respuesta Cantonal, en función de los escenarios de impacto establecidos para el cantón. </a:t>
            </a:r>
            <a:endParaRPr lang="es-EC" altLang="es-EC"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endParaRPr>
          </a:p>
          <a:p>
            <a:pPr algn="just" eaLnBrk="1" hangingPunct="1">
              <a:lnSpc>
                <a:spcPct val="107000"/>
              </a:lnSpc>
              <a:spcBef>
                <a:spcPts val="600"/>
              </a:spcBef>
              <a:spcAft>
                <a:spcPts val="600"/>
              </a:spcAft>
              <a:buFont typeface="Arial" panose="020B0604020202020204" pitchFamily="34" charset="0"/>
              <a:buAutoNum type="arabicPeriod"/>
            </a:pPr>
            <a:r>
              <a:rPr lang="es-EC"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Coordinar a través del COE Cantonal la definición de una </a:t>
            </a:r>
            <a:r>
              <a:rPr lang="es-ES"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estrategia con su respectivo presupuesto para el cierre de brechas de las </a:t>
            </a:r>
            <a:r>
              <a:rPr lang="es-MX" altLang="es-EC"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Mesas Técnicas y Grupos de Trabajo.</a:t>
            </a:r>
          </a:p>
          <a:p>
            <a:pPr algn="just" eaLnBrk="1" hangingPunct="1">
              <a:lnSpc>
                <a:spcPct val="107000"/>
              </a:lnSpc>
              <a:spcBef>
                <a:spcPts val="600"/>
              </a:spcBef>
              <a:spcAft>
                <a:spcPts val="600"/>
              </a:spcAft>
              <a:buFont typeface="Arial" panose="020B0604020202020204" pitchFamily="34" charset="0"/>
              <a:buAutoNum type="arabicPeriod"/>
            </a:pPr>
            <a:r>
              <a:rPr lang="es-ES"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Disponer dentro de la planificación financiera del GAD Municipal los recursos necesarios para la respuesta a emergencias. </a:t>
            </a:r>
          </a:p>
          <a:p>
            <a:pPr algn="just" eaLnBrk="1" hangingPunct="1">
              <a:lnSpc>
                <a:spcPct val="107000"/>
              </a:lnSpc>
              <a:spcBef>
                <a:spcPts val="600"/>
              </a:spcBef>
              <a:spcAft>
                <a:spcPts val="600"/>
              </a:spcAft>
              <a:buFont typeface="Arial" panose="020B0604020202020204" pitchFamily="34" charset="0"/>
              <a:buAutoNum type="arabicPeriod"/>
            </a:pPr>
            <a:r>
              <a:rPr lang="es-ES" sz="1600" dirty="0">
                <a:solidFill>
                  <a:schemeClr val="tx1"/>
                </a:solidFill>
                <a:latin typeface="Calibri" panose="020F0502020204030204" pitchFamily="34" charset="0"/>
                <a:ea typeface="Calibri" panose="020F0502020204030204" pitchFamily="34" charset="0"/>
                <a:cs typeface="Times New Roman" panose="02020603050405020304" pitchFamily="18" charset="0"/>
              </a:rPr>
              <a:t>Organizar mecanismos para el monitoreo y alerta temprana de un evento peligroso.</a:t>
            </a:r>
          </a:p>
          <a:p>
            <a:pPr algn="just" eaLnBrk="1" hangingPunct="1">
              <a:lnSpc>
                <a:spcPct val="107000"/>
              </a:lnSpc>
              <a:spcBef>
                <a:spcPts val="600"/>
              </a:spcBef>
              <a:spcAft>
                <a:spcPts val="600"/>
              </a:spcAft>
              <a:buFont typeface="Arial" panose="020B0604020202020204" pitchFamily="34" charset="0"/>
              <a:buAutoNum type="arabicPeriod"/>
            </a:pPr>
            <a:r>
              <a:rPr lang="es-ES"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Organizar y capacitar equipos operativos para la evaluación inicial de necesidades, aplicando la metodología EVIN.</a:t>
            </a:r>
          </a:p>
          <a:p>
            <a:pPr algn="just" eaLnBrk="1" hangingPunct="1">
              <a:lnSpc>
                <a:spcPct val="107000"/>
              </a:lnSpc>
              <a:spcBef>
                <a:spcPts val="600"/>
              </a:spcBef>
              <a:spcAft>
                <a:spcPts val="600"/>
              </a:spcAft>
              <a:buFont typeface="Arial" panose="020B0604020202020204" pitchFamily="34" charset="0"/>
              <a:buAutoNum type="arabicPeriod"/>
            </a:pPr>
            <a:r>
              <a:rPr lang="es-ES"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Fortalecer los Comité Comunitario de Gestión de Riesgos de las zonas de mayor exposición, para el monitoreo, prevención .</a:t>
            </a:r>
          </a:p>
          <a:p>
            <a:pPr algn="just" eaLnBrk="1" hangingPunct="1">
              <a:lnSpc>
                <a:spcPct val="107000"/>
              </a:lnSpc>
              <a:spcBef>
                <a:spcPts val="600"/>
              </a:spcBef>
              <a:spcAft>
                <a:spcPts val="600"/>
              </a:spcAft>
              <a:buFont typeface="Arial" panose="020B0604020202020204" pitchFamily="34" charset="0"/>
              <a:buAutoNum type="arabicPeriod"/>
            </a:pPr>
            <a:r>
              <a:rPr lang="es-ES"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Ejecutar acciones para el desarrollo de simulaciones y simulacros en el cantón.</a:t>
            </a:r>
          </a:p>
        </p:txBody>
      </p:sp>
      <p:sp>
        <p:nvSpPr>
          <p:cNvPr id="11" name="Rectángulo 10"/>
          <p:cNvSpPr/>
          <p:nvPr/>
        </p:nvSpPr>
        <p:spPr bwMode="auto">
          <a:xfrm>
            <a:off x="8039100" y="3429000"/>
            <a:ext cx="4105275" cy="2232025"/>
          </a:xfrm>
          <a:prstGeom prst="rect">
            <a:avLst/>
          </a:prstGeom>
          <a:no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buClr>
                <a:srgbClr val="000000"/>
              </a:buClr>
              <a:buFont typeface="Arial" panose="020B0604020202020204"/>
              <a:buNone/>
              <a:defRPr/>
            </a:pPr>
            <a:r>
              <a:rPr lang="es-ES" b="1" kern="0" dirty="0">
                <a:solidFill>
                  <a:srgbClr val="002060"/>
                </a:solidFill>
              </a:rPr>
              <a:t>Consideraciones:</a:t>
            </a:r>
          </a:p>
          <a:p>
            <a:pPr marL="342900" marR="0" indent="-342900" algn="just">
              <a:spcBef>
                <a:spcPts val="0"/>
              </a:spcBef>
              <a:spcAft>
                <a:spcPts val="0"/>
              </a:spcAft>
              <a:buFont typeface="+mj-lt"/>
              <a:buAutoNum type="arabicPeriod"/>
            </a:pPr>
            <a:r>
              <a:rPr lang="es-ES" kern="0" dirty="0">
                <a:solidFill>
                  <a:schemeClr val="tx1"/>
                </a:solidFill>
              </a:rPr>
              <a:t>Redes de vigías comunitarias.</a:t>
            </a:r>
          </a:p>
          <a:p>
            <a:pPr marL="342900" marR="0" indent="-342900" algn="just">
              <a:spcBef>
                <a:spcPts val="0"/>
              </a:spcBef>
              <a:spcAft>
                <a:spcPts val="0"/>
              </a:spcAft>
              <a:buFont typeface="+mj-lt"/>
              <a:buAutoNum type="arabicPeriod"/>
            </a:pPr>
            <a:r>
              <a:rPr lang="es-ES" kern="0" dirty="0">
                <a:solidFill>
                  <a:schemeClr val="tx1"/>
                </a:solidFill>
              </a:rPr>
              <a:t>Grupos de WhatsApp</a:t>
            </a:r>
          </a:p>
          <a:p>
            <a:pPr marL="342900" marR="0" indent="-342900" algn="just">
              <a:spcBef>
                <a:spcPts val="0"/>
              </a:spcBef>
              <a:spcAft>
                <a:spcPts val="0"/>
              </a:spcAft>
              <a:buFont typeface="+mj-lt"/>
              <a:buAutoNum type="arabicPeriod"/>
            </a:pPr>
            <a:r>
              <a:rPr lang="es-ES" kern="0" dirty="0">
                <a:solidFill>
                  <a:schemeClr val="tx1"/>
                </a:solidFill>
              </a:rPr>
              <a:t>Sensores de medición de caudal.</a:t>
            </a:r>
          </a:p>
          <a:p>
            <a:pPr marL="342900" marR="0" indent="-342900" algn="just">
              <a:spcBef>
                <a:spcPts val="0"/>
              </a:spcBef>
              <a:spcAft>
                <a:spcPts val="0"/>
              </a:spcAft>
              <a:buFont typeface="+mj-lt"/>
              <a:buAutoNum type="arabicPeriod"/>
            </a:pPr>
            <a:r>
              <a:rPr lang="es-ES" kern="0" dirty="0">
                <a:solidFill>
                  <a:schemeClr val="tx1"/>
                </a:solidFill>
              </a:rPr>
              <a:t>Sirenas comunitarias. </a:t>
            </a:r>
          </a:p>
          <a:p>
            <a:pPr marL="342900" marR="0" indent="-342900" algn="just">
              <a:spcBef>
                <a:spcPts val="0"/>
              </a:spcBef>
              <a:spcAft>
                <a:spcPts val="0"/>
              </a:spcAft>
              <a:buFont typeface="+mj-lt"/>
              <a:buAutoNum type="arabicPeriod"/>
            </a:pPr>
            <a:r>
              <a:rPr lang="es-ES" kern="0" dirty="0">
                <a:solidFill>
                  <a:schemeClr val="tx1"/>
                </a:solidFill>
              </a:rPr>
              <a:t>Perifoneo.</a:t>
            </a:r>
          </a:p>
          <a:p>
            <a:pPr marL="342900" marR="0" indent="-342900" algn="just">
              <a:spcBef>
                <a:spcPts val="0"/>
              </a:spcBef>
              <a:spcAft>
                <a:spcPts val="0"/>
              </a:spcAft>
              <a:buFont typeface="+mj-lt"/>
              <a:buAutoNum type="arabicPeriod"/>
            </a:pPr>
            <a:endParaRPr lang="es-ES" kern="0" dirty="0">
              <a:solidFill>
                <a:schemeClr val="tx1"/>
              </a:solidFill>
            </a:endParaRPr>
          </a:p>
          <a:p>
            <a:pPr marL="342900" indent="-342900" eaLnBrk="1" fontAlgn="auto" hangingPunct="1">
              <a:spcBef>
                <a:spcPts val="0"/>
              </a:spcBef>
              <a:spcAft>
                <a:spcPts val="0"/>
              </a:spcAft>
              <a:buClr>
                <a:srgbClr val="000000"/>
              </a:buClr>
              <a:buFont typeface="+mj-lt"/>
              <a:buAutoNum type="arabicPeriod"/>
              <a:defRPr/>
            </a:pPr>
            <a:endParaRPr lang="es-ES" kern="0" dirty="0">
              <a:solidFill>
                <a:schemeClr val="tx1"/>
              </a:solidFill>
            </a:endParaRPr>
          </a:p>
          <a:p>
            <a:pPr marL="342900" indent="-342900" eaLnBrk="1" fontAlgn="auto" hangingPunct="1">
              <a:spcBef>
                <a:spcPts val="0"/>
              </a:spcBef>
              <a:spcAft>
                <a:spcPts val="0"/>
              </a:spcAft>
              <a:buClr>
                <a:srgbClr val="000000"/>
              </a:buClr>
              <a:buFont typeface="+mj-lt"/>
              <a:buAutoNum type="arabicPeriod"/>
              <a:defRPr/>
            </a:pPr>
            <a:endParaRPr lang="es-ES" kern="0" dirty="0">
              <a:solidFill>
                <a:schemeClr val="tx1"/>
              </a:solidFill>
            </a:endParaRPr>
          </a:p>
        </p:txBody>
      </p:sp>
      <p:pic>
        <p:nvPicPr>
          <p:cNvPr id="2" name="Imagen 1">
            <a:extLst>
              <a:ext uri="{FF2B5EF4-FFF2-40B4-BE49-F238E27FC236}">
                <a16:creationId xmlns:a16="http://schemas.microsoft.com/office/drawing/2014/main" id="{384897B0-E225-6FAE-9A02-7B53329518DD}"/>
              </a:ext>
            </a:extLst>
          </p:cNvPr>
          <p:cNvPicPr>
            <a:picLocks noChangeAspect="1"/>
          </p:cNvPicPr>
          <p:nvPr/>
        </p:nvPicPr>
        <p:blipFill>
          <a:blip r:embed="rId5"/>
          <a:stretch>
            <a:fillRect/>
          </a:stretch>
        </p:blipFill>
        <p:spPr>
          <a:xfrm>
            <a:off x="8044536" y="1028403"/>
            <a:ext cx="4156075" cy="2337792"/>
          </a:xfrm>
          <a:prstGeom prst="rect">
            <a:avLst/>
          </a:prstGeom>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18" name="Google Shape;118;p4"/>
          <p:cNvSpPr txBox="1"/>
          <p:nvPr/>
        </p:nvSpPr>
        <p:spPr bwMode="auto">
          <a:xfrm>
            <a:off x="492125" y="241300"/>
            <a:ext cx="9420225" cy="892175"/>
          </a:xfrm>
          <a:prstGeom prst="rect">
            <a:avLst/>
          </a:prstGeom>
          <a:noFill/>
          <a:ln>
            <a:noFill/>
          </a:ln>
        </p:spPr>
        <p:txBody>
          <a:bodyPr spcFirstLastPara="1" lIns="91425" tIns="45700" rIns="91425" bIns="45700">
            <a:spAutoFit/>
          </a:bodyPr>
          <a:lstStyle/>
          <a:p>
            <a:pPr eaLnBrk="1" fontAlgn="auto" hangingPunct="1">
              <a:spcBef>
                <a:spcPts val="0"/>
              </a:spcBef>
              <a:spcAft>
                <a:spcPts val="0"/>
              </a:spcAft>
              <a:buClr>
                <a:srgbClr val="000000"/>
              </a:buClr>
              <a:buSzPts val="2000"/>
              <a:buFont typeface="Arial" panose="020B0604020202020204"/>
              <a:buNone/>
              <a:defRPr/>
            </a:pPr>
            <a:r>
              <a:rPr lang="es-EC" sz="2800" b="1" kern="0" dirty="0">
                <a:solidFill>
                  <a:srgbClr val="212D5A"/>
                </a:solidFill>
                <a:latin typeface="Calibri" panose="020F0502020204030204" pitchFamily="34" charset="0"/>
                <a:ea typeface="Calibri" panose="020F0502020204030204" pitchFamily="34" charset="0"/>
                <a:cs typeface="Calibri" panose="020F0502020204030204" pitchFamily="34" charset="0"/>
              </a:rPr>
              <a:t>Lineamientos específicos GAD Municipales.</a:t>
            </a:r>
          </a:p>
          <a:p>
            <a:pPr eaLnBrk="1" fontAlgn="auto" hangingPunct="1">
              <a:spcBef>
                <a:spcPts val="0"/>
              </a:spcBef>
              <a:spcAft>
                <a:spcPts val="0"/>
              </a:spcAft>
              <a:buClr>
                <a:srgbClr val="000000"/>
              </a:buClr>
              <a:buSzPts val="2000"/>
              <a:buFont typeface="Arial" panose="020B0604020202020204"/>
              <a:buNone/>
              <a:defRPr/>
            </a:pPr>
            <a:r>
              <a:rPr lang="es-EC" sz="2400" b="1" kern="0" dirty="0">
                <a:solidFill>
                  <a:schemeClr val="bg1">
                    <a:lumMod val="50000"/>
                  </a:schemeClr>
                </a:solidFill>
                <a:latin typeface="Calibri" panose="020F0502020204030204" pitchFamily="34" charset="0"/>
                <a:ea typeface="Calibri" panose="020F0502020204030204" pitchFamily="34" charset="0"/>
                <a:cs typeface="Calibri" panose="020F0502020204030204" pitchFamily="34" charset="0"/>
              </a:rPr>
              <a:t>Enfoque de preparación para la respuesta.</a:t>
            </a:r>
            <a:endParaRPr lang="es-EC" sz="2400" b="1" kern="0" dirty="0">
              <a:solidFill>
                <a:srgbClr val="212D5A"/>
              </a:solidFill>
              <a:latin typeface="Calibri" panose="020F0502020204030204" pitchFamily="34" charset="0"/>
              <a:ea typeface="Calibri" panose="020F0502020204030204" pitchFamily="34" charset="0"/>
              <a:cs typeface="Calibri" panose="020F0502020204030204" pitchFamily="34" charset="0"/>
            </a:endParaRPr>
          </a:p>
        </p:txBody>
      </p:sp>
      <p:pic>
        <p:nvPicPr>
          <p:cNvPr id="27651" name="Google Shape;121;p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60350"/>
            <a:ext cx="938213" cy="866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8" name="Picture 4" descr="Se certificaron como brigadistas Comunitarios de Gestión de Riesgos -  manta.gob.ec">
            <a:extLst>
              <a:ext uri="{FF2B5EF4-FFF2-40B4-BE49-F238E27FC236}">
                <a16:creationId xmlns:a16="http://schemas.microsoft.com/office/drawing/2014/main" id="{BC8E4158-D90B-42CF-8E4B-CC91206409A0}"/>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t="25030"/>
          <a:stretch/>
        </p:blipFill>
        <p:spPr bwMode="auto">
          <a:xfrm>
            <a:off x="8054975" y="1345879"/>
            <a:ext cx="4089399" cy="2043878"/>
          </a:xfrm>
          <a:prstGeom prst="rect">
            <a:avLst/>
          </a:prstGeom>
          <a:noFill/>
          <a:extLst>
            <a:ext uri="{909E8E84-426E-40DD-AFC4-6F175D3DCCD1}">
              <a14:hiddenFill xmlns:a14="http://schemas.microsoft.com/office/drawing/2010/main">
                <a:solidFill>
                  <a:srgbClr val="FFFFFF"/>
                </a:solidFill>
              </a14:hiddenFill>
            </a:ext>
          </a:extLst>
        </p:spPr>
      </p:pic>
      <p:sp>
        <p:nvSpPr>
          <p:cNvPr id="27652" name="Google Shape;111;p3"/>
          <p:cNvSpPr txBox="1">
            <a:spLocks noChangeArrowheads="1"/>
          </p:cNvSpPr>
          <p:nvPr/>
        </p:nvSpPr>
        <p:spPr bwMode="auto">
          <a:xfrm>
            <a:off x="349250" y="6364288"/>
            <a:ext cx="4360863"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eaLnBrk="1" hangingPunct="1">
              <a:buSzPts val="1200"/>
            </a:pPr>
            <a:r>
              <a:rPr lang="es-EC" altLang="es-EC" sz="1200">
                <a:solidFill>
                  <a:srgbClr val="212D5A"/>
                </a:solidFill>
              </a:rPr>
              <a:t>Secretaría de Gestión de Riesgos</a:t>
            </a:r>
            <a:endParaRPr lang="es-EC" altLang="es-EC"/>
          </a:p>
        </p:txBody>
      </p:sp>
      <p:pic>
        <p:nvPicPr>
          <p:cNvPr id="27653"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921750" y="5883275"/>
            <a:ext cx="3013075" cy="782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654" name="CuadroTexto 20"/>
          <p:cNvSpPr txBox="1">
            <a:spLocks noChangeArrowheads="1"/>
          </p:cNvSpPr>
          <p:nvPr/>
        </p:nvSpPr>
        <p:spPr bwMode="auto">
          <a:xfrm>
            <a:off x="492125" y="1344613"/>
            <a:ext cx="7543800" cy="45829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algn="just" eaLnBrk="1" hangingPunct="1">
              <a:lnSpc>
                <a:spcPct val="107000"/>
              </a:lnSpc>
              <a:spcBef>
                <a:spcPts val="600"/>
              </a:spcBef>
              <a:spcAft>
                <a:spcPts val="600"/>
              </a:spcAft>
              <a:buFont typeface="Arial" panose="020B0604020202020204" pitchFamily="34" charset="0"/>
              <a:buAutoNum type="arabicPeriod"/>
            </a:pPr>
            <a:r>
              <a:rPr lang="es-MX" altLang="es-EC"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Estructura y fortalecer el COE Cantonal, Mesas Técnicas y Grupos de Trabajo.</a:t>
            </a:r>
            <a:endParaRPr lang="es-EC" altLang="es-EC"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endParaRPr>
          </a:p>
          <a:p>
            <a:pPr algn="just" eaLnBrk="1" hangingPunct="1">
              <a:lnSpc>
                <a:spcPct val="107000"/>
              </a:lnSpc>
              <a:spcBef>
                <a:spcPts val="600"/>
              </a:spcBef>
              <a:spcAft>
                <a:spcPts val="600"/>
              </a:spcAft>
              <a:buFont typeface="Arial" panose="020B0604020202020204" pitchFamily="34" charset="0"/>
              <a:buAutoNum type="arabicPeriod"/>
            </a:pPr>
            <a:r>
              <a:rPr lang="es-MX" altLang="es-EC"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Elaborar el Plan de Respuesta Cantonal, en función de los escenarios de impacto establecidos para el cantón. </a:t>
            </a:r>
            <a:endParaRPr lang="es-EC" altLang="es-EC"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endParaRPr>
          </a:p>
          <a:p>
            <a:pPr algn="just" eaLnBrk="1" hangingPunct="1">
              <a:lnSpc>
                <a:spcPct val="107000"/>
              </a:lnSpc>
              <a:spcBef>
                <a:spcPts val="600"/>
              </a:spcBef>
              <a:spcAft>
                <a:spcPts val="600"/>
              </a:spcAft>
              <a:buFont typeface="Arial" panose="020B0604020202020204" pitchFamily="34" charset="0"/>
              <a:buAutoNum type="arabicPeriod"/>
            </a:pPr>
            <a:r>
              <a:rPr lang="es-EC"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Coordinar a través del COE Cantonal la definición de una </a:t>
            </a:r>
            <a:r>
              <a:rPr lang="es-ES"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estrategia con su respectivo presupuesto para el cierre de brechas de las </a:t>
            </a:r>
            <a:r>
              <a:rPr lang="es-MX" altLang="es-EC"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Mesas Técnicas y Grupos de Trabajo.</a:t>
            </a:r>
          </a:p>
          <a:p>
            <a:pPr algn="just" eaLnBrk="1" hangingPunct="1">
              <a:lnSpc>
                <a:spcPct val="107000"/>
              </a:lnSpc>
              <a:spcBef>
                <a:spcPts val="600"/>
              </a:spcBef>
              <a:spcAft>
                <a:spcPts val="600"/>
              </a:spcAft>
              <a:buFont typeface="Arial" panose="020B0604020202020204" pitchFamily="34" charset="0"/>
              <a:buAutoNum type="arabicPeriod"/>
            </a:pPr>
            <a:r>
              <a:rPr lang="es-ES"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Disponer dentro de la planificación financiera del GAD Municipal los recursos necesarios para la respuesta a emergencias. </a:t>
            </a:r>
          </a:p>
          <a:p>
            <a:pPr algn="just" eaLnBrk="1" hangingPunct="1">
              <a:lnSpc>
                <a:spcPct val="107000"/>
              </a:lnSpc>
              <a:spcBef>
                <a:spcPts val="600"/>
              </a:spcBef>
              <a:spcAft>
                <a:spcPts val="600"/>
              </a:spcAft>
              <a:buFont typeface="Arial" panose="020B0604020202020204" pitchFamily="34" charset="0"/>
              <a:buAutoNum type="arabicPeriod"/>
            </a:pPr>
            <a:r>
              <a:rPr lang="es-ES"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Organizar mecanismos para el monitoreo y alerta temprana de un evento peligroso.</a:t>
            </a:r>
          </a:p>
          <a:p>
            <a:pPr algn="just" eaLnBrk="1" hangingPunct="1">
              <a:lnSpc>
                <a:spcPct val="107000"/>
              </a:lnSpc>
              <a:spcBef>
                <a:spcPts val="600"/>
              </a:spcBef>
              <a:spcAft>
                <a:spcPts val="600"/>
              </a:spcAft>
              <a:buFont typeface="Arial" panose="020B0604020202020204" pitchFamily="34" charset="0"/>
              <a:buAutoNum type="arabicPeriod"/>
            </a:pPr>
            <a:r>
              <a:rPr lang="es-ES" sz="1600" dirty="0">
                <a:solidFill>
                  <a:schemeClr val="tx1"/>
                </a:solidFill>
                <a:latin typeface="Calibri" panose="020F0502020204030204" pitchFamily="34" charset="0"/>
                <a:ea typeface="Calibri" panose="020F0502020204030204" pitchFamily="34" charset="0"/>
                <a:cs typeface="Times New Roman" panose="02020603050405020304" pitchFamily="18" charset="0"/>
              </a:rPr>
              <a:t>Organizar y capacitar equipos operativos para la evaluación inicial de necesidades, aplicando la metodología EVIN.</a:t>
            </a:r>
          </a:p>
          <a:p>
            <a:pPr algn="just" eaLnBrk="1" hangingPunct="1">
              <a:lnSpc>
                <a:spcPct val="107000"/>
              </a:lnSpc>
              <a:spcBef>
                <a:spcPts val="600"/>
              </a:spcBef>
              <a:spcAft>
                <a:spcPts val="600"/>
              </a:spcAft>
              <a:buFont typeface="Arial" panose="020B0604020202020204" pitchFamily="34" charset="0"/>
              <a:buAutoNum type="arabicPeriod"/>
            </a:pPr>
            <a:r>
              <a:rPr lang="es-ES" sz="1600" dirty="0">
                <a:solidFill>
                  <a:schemeClr val="tx1"/>
                </a:solidFill>
                <a:latin typeface="Calibri" panose="020F0502020204030204" pitchFamily="34" charset="0"/>
                <a:ea typeface="Calibri" panose="020F0502020204030204" pitchFamily="34" charset="0"/>
                <a:cs typeface="Times New Roman" panose="02020603050405020304" pitchFamily="18" charset="0"/>
              </a:rPr>
              <a:t>Fortalecer los Comité Comunitario de Gestión de Riesgos de las zonas de mayor exposición, para el monitoreo, prevención .</a:t>
            </a:r>
          </a:p>
          <a:p>
            <a:pPr algn="just" eaLnBrk="1" hangingPunct="1">
              <a:lnSpc>
                <a:spcPct val="107000"/>
              </a:lnSpc>
              <a:spcBef>
                <a:spcPts val="600"/>
              </a:spcBef>
              <a:spcAft>
                <a:spcPts val="600"/>
              </a:spcAft>
              <a:buFont typeface="Arial" panose="020B0604020202020204" pitchFamily="34" charset="0"/>
              <a:buAutoNum type="arabicPeriod"/>
            </a:pPr>
            <a:r>
              <a:rPr lang="es-ES" sz="1600" dirty="0">
                <a:solidFill>
                  <a:schemeClr val="tx1"/>
                </a:solidFill>
                <a:latin typeface="Calibri" panose="020F0502020204030204" pitchFamily="34" charset="0"/>
                <a:ea typeface="Calibri" panose="020F0502020204030204" pitchFamily="34" charset="0"/>
                <a:cs typeface="Times New Roman" panose="02020603050405020304" pitchFamily="18" charset="0"/>
              </a:rPr>
              <a:t>Ejecutar acciones para el desarrollo de simulaciones y simulacros en el cantón.</a:t>
            </a:r>
          </a:p>
        </p:txBody>
      </p:sp>
      <p:pic>
        <p:nvPicPr>
          <p:cNvPr id="3" name="Imagen 2">
            <a:extLst>
              <a:ext uri="{FF2B5EF4-FFF2-40B4-BE49-F238E27FC236}">
                <a16:creationId xmlns:a16="http://schemas.microsoft.com/office/drawing/2014/main" id="{6D522027-D9FF-060D-AB0A-261226E824C9}"/>
              </a:ext>
            </a:extLst>
          </p:cNvPr>
          <p:cNvPicPr>
            <a:picLocks noChangeAspect="1"/>
          </p:cNvPicPr>
          <p:nvPr/>
        </p:nvPicPr>
        <p:blipFill>
          <a:blip r:embed="rId6"/>
          <a:stretch>
            <a:fillRect/>
          </a:stretch>
        </p:blipFill>
        <p:spPr>
          <a:xfrm>
            <a:off x="8023187" y="3536719"/>
            <a:ext cx="4168813" cy="1925732"/>
          </a:xfrm>
          <a:prstGeom prst="rect">
            <a:avLst/>
          </a:prstGeom>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24EB8C7D-AAFF-7D92-A82E-F3940DB89283}"/>
              </a:ext>
            </a:extLst>
          </p:cNvPr>
          <p:cNvSpPr>
            <a:spLocks noGrp="1"/>
          </p:cNvSpPr>
          <p:nvPr>
            <p:ph type="title"/>
          </p:nvPr>
        </p:nvSpPr>
        <p:spPr/>
        <p:txBody>
          <a:bodyPr/>
          <a:lstStyle/>
          <a:p>
            <a:endParaRPr lang="es-EC"/>
          </a:p>
        </p:txBody>
      </p:sp>
      <p:pic>
        <p:nvPicPr>
          <p:cNvPr id="6" name="Imagen 5">
            <a:extLst>
              <a:ext uri="{FF2B5EF4-FFF2-40B4-BE49-F238E27FC236}">
                <a16:creationId xmlns:a16="http://schemas.microsoft.com/office/drawing/2014/main" id="{E3D9DD2D-8A6E-C5DA-459F-DB3B09BBE47E}"/>
              </a:ext>
            </a:extLst>
          </p:cNvPr>
          <p:cNvPicPr>
            <a:picLocks noChangeAspect="1"/>
          </p:cNvPicPr>
          <p:nvPr/>
        </p:nvPicPr>
        <p:blipFill>
          <a:blip r:embed="rId2"/>
          <a:stretch>
            <a:fillRect/>
          </a:stretch>
        </p:blipFill>
        <p:spPr>
          <a:xfrm>
            <a:off x="9192344" y="4331854"/>
            <a:ext cx="1512168" cy="1501846"/>
          </a:xfrm>
          <a:prstGeom prst="rect">
            <a:avLst/>
          </a:prstGeom>
        </p:spPr>
      </p:pic>
      <p:pic>
        <p:nvPicPr>
          <p:cNvPr id="5" name="Imagen 4">
            <a:extLst>
              <a:ext uri="{FF2B5EF4-FFF2-40B4-BE49-F238E27FC236}">
                <a16:creationId xmlns:a16="http://schemas.microsoft.com/office/drawing/2014/main" id="{3B25248C-9D89-342E-D8CA-0B635B84BCFD}"/>
              </a:ext>
            </a:extLst>
          </p:cNvPr>
          <p:cNvPicPr>
            <a:picLocks noChangeAspect="1"/>
          </p:cNvPicPr>
          <p:nvPr/>
        </p:nvPicPr>
        <p:blipFill>
          <a:blip r:embed="rId3"/>
          <a:stretch>
            <a:fillRect/>
          </a:stretch>
        </p:blipFill>
        <p:spPr>
          <a:xfrm>
            <a:off x="1252295" y="0"/>
            <a:ext cx="9687409" cy="6858000"/>
          </a:xfrm>
          <a:prstGeom prst="rect">
            <a:avLst/>
          </a:prstGeom>
        </p:spPr>
      </p:pic>
    </p:spTree>
    <p:extLst>
      <p:ext uri="{BB962C8B-B14F-4D97-AF65-F5344CB8AC3E}">
        <p14:creationId xmlns:p14="http://schemas.microsoft.com/office/powerpoint/2010/main" val="171105233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08CE502-BD4A-91C7-212A-A45B69E0AA6B}"/>
              </a:ext>
            </a:extLst>
          </p:cNvPr>
          <p:cNvSpPr>
            <a:spLocks noGrp="1"/>
          </p:cNvSpPr>
          <p:nvPr>
            <p:ph type="title"/>
          </p:nvPr>
        </p:nvSpPr>
        <p:spPr/>
        <p:txBody>
          <a:bodyPr/>
          <a:lstStyle/>
          <a:p>
            <a:endParaRPr lang="es-EC"/>
          </a:p>
        </p:txBody>
      </p:sp>
      <p:pic>
        <p:nvPicPr>
          <p:cNvPr id="5" name="Imagen 4">
            <a:extLst>
              <a:ext uri="{FF2B5EF4-FFF2-40B4-BE49-F238E27FC236}">
                <a16:creationId xmlns:a16="http://schemas.microsoft.com/office/drawing/2014/main" id="{8FABB29E-8E28-DB49-DFA9-47692CEB4471}"/>
              </a:ext>
            </a:extLst>
          </p:cNvPr>
          <p:cNvPicPr>
            <a:picLocks noChangeAspect="1"/>
          </p:cNvPicPr>
          <p:nvPr/>
        </p:nvPicPr>
        <p:blipFill>
          <a:blip r:embed="rId2"/>
          <a:stretch>
            <a:fillRect/>
          </a:stretch>
        </p:blipFill>
        <p:spPr>
          <a:xfrm>
            <a:off x="9048328" y="4221088"/>
            <a:ext cx="1512168" cy="1501846"/>
          </a:xfrm>
          <a:prstGeom prst="rect">
            <a:avLst/>
          </a:prstGeom>
        </p:spPr>
      </p:pic>
      <p:pic>
        <p:nvPicPr>
          <p:cNvPr id="6" name="Imagen 5">
            <a:extLst>
              <a:ext uri="{FF2B5EF4-FFF2-40B4-BE49-F238E27FC236}">
                <a16:creationId xmlns:a16="http://schemas.microsoft.com/office/drawing/2014/main" id="{F2E5F114-697D-773E-F2D9-FF6888D55D44}"/>
              </a:ext>
            </a:extLst>
          </p:cNvPr>
          <p:cNvPicPr>
            <a:picLocks noChangeAspect="1"/>
          </p:cNvPicPr>
          <p:nvPr/>
        </p:nvPicPr>
        <p:blipFill>
          <a:blip r:embed="rId3"/>
          <a:stretch>
            <a:fillRect/>
          </a:stretch>
        </p:blipFill>
        <p:spPr>
          <a:xfrm>
            <a:off x="1252295" y="0"/>
            <a:ext cx="9687409" cy="6858000"/>
          </a:xfrm>
          <a:prstGeom prst="rect">
            <a:avLst/>
          </a:prstGeom>
        </p:spPr>
      </p:pic>
    </p:spTree>
    <p:extLst>
      <p:ext uri="{BB962C8B-B14F-4D97-AF65-F5344CB8AC3E}">
        <p14:creationId xmlns:p14="http://schemas.microsoft.com/office/powerpoint/2010/main" val="72232518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B52624F2-938A-B18D-D6B7-0E35B197D622}"/>
              </a:ext>
            </a:extLst>
          </p:cNvPr>
          <p:cNvSpPr>
            <a:spLocks noGrp="1"/>
          </p:cNvSpPr>
          <p:nvPr>
            <p:ph type="title"/>
          </p:nvPr>
        </p:nvSpPr>
        <p:spPr/>
        <p:txBody>
          <a:bodyPr/>
          <a:lstStyle/>
          <a:p>
            <a:endParaRPr lang="es-EC"/>
          </a:p>
        </p:txBody>
      </p:sp>
      <p:pic>
        <p:nvPicPr>
          <p:cNvPr id="5" name="Imagen 4">
            <a:extLst>
              <a:ext uri="{FF2B5EF4-FFF2-40B4-BE49-F238E27FC236}">
                <a16:creationId xmlns:a16="http://schemas.microsoft.com/office/drawing/2014/main" id="{E107C189-4B41-1F33-1299-1F0DF32699FA}"/>
              </a:ext>
            </a:extLst>
          </p:cNvPr>
          <p:cNvPicPr>
            <a:picLocks noChangeAspect="1"/>
          </p:cNvPicPr>
          <p:nvPr/>
        </p:nvPicPr>
        <p:blipFill>
          <a:blip r:embed="rId2"/>
          <a:stretch>
            <a:fillRect/>
          </a:stretch>
        </p:blipFill>
        <p:spPr>
          <a:xfrm>
            <a:off x="1252675" y="0"/>
            <a:ext cx="9686649" cy="6858000"/>
          </a:xfrm>
          <a:prstGeom prst="rect">
            <a:avLst/>
          </a:prstGeom>
        </p:spPr>
      </p:pic>
    </p:spTree>
    <p:extLst>
      <p:ext uri="{BB962C8B-B14F-4D97-AF65-F5344CB8AC3E}">
        <p14:creationId xmlns:p14="http://schemas.microsoft.com/office/powerpoint/2010/main" val="228267266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n 2">
            <a:extLst>
              <a:ext uri="{FF2B5EF4-FFF2-40B4-BE49-F238E27FC236}">
                <a16:creationId xmlns:a16="http://schemas.microsoft.com/office/drawing/2014/main" id="{8B6EC715-89BA-7CD5-380A-B0C19D9A2F7A}"/>
              </a:ext>
            </a:extLst>
          </p:cNvPr>
          <p:cNvPicPr>
            <a:picLocks noChangeAspect="1"/>
          </p:cNvPicPr>
          <p:nvPr/>
        </p:nvPicPr>
        <p:blipFill>
          <a:blip r:embed="rId2"/>
          <a:stretch>
            <a:fillRect/>
          </a:stretch>
        </p:blipFill>
        <p:spPr>
          <a:xfrm>
            <a:off x="3095625" y="0"/>
            <a:ext cx="6000750" cy="6858000"/>
          </a:xfrm>
          <a:prstGeom prst="rect">
            <a:avLst/>
          </a:prstGeom>
        </p:spPr>
      </p:pic>
    </p:spTree>
    <p:extLst>
      <p:ext uri="{BB962C8B-B14F-4D97-AF65-F5344CB8AC3E}">
        <p14:creationId xmlns:p14="http://schemas.microsoft.com/office/powerpoint/2010/main" val="159809751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9" name="Imagen 8">
            <a:extLst>
              <a:ext uri="{FF2B5EF4-FFF2-40B4-BE49-F238E27FC236}">
                <a16:creationId xmlns:a16="http://schemas.microsoft.com/office/drawing/2014/main" id="{2C7EC01C-895D-50D8-470E-487AFB5E6EFB}"/>
              </a:ext>
            </a:extLst>
          </p:cNvPr>
          <p:cNvPicPr>
            <a:picLocks noChangeAspect="1"/>
          </p:cNvPicPr>
          <p:nvPr/>
        </p:nvPicPr>
        <p:blipFill>
          <a:blip r:embed="rId3"/>
          <a:stretch>
            <a:fillRect/>
          </a:stretch>
        </p:blipFill>
        <p:spPr>
          <a:xfrm>
            <a:off x="556406" y="4268395"/>
            <a:ext cx="3946549" cy="2219934"/>
          </a:xfrm>
          <a:prstGeom prst="rect">
            <a:avLst/>
          </a:prstGeom>
        </p:spPr>
      </p:pic>
      <p:pic>
        <p:nvPicPr>
          <p:cNvPr id="6" name="Imagen 5">
            <a:extLst>
              <a:ext uri="{FF2B5EF4-FFF2-40B4-BE49-F238E27FC236}">
                <a16:creationId xmlns:a16="http://schemas.microsoft.com/office/drawing/2014/main" id="{2BE01098-CC12-2F92-0809-C3DAA8FC4A14}"/>
              </a:ext>
            </a:extLst>
          </p:cNvPr>
          <p:cNvPicPr>
            <a:picLocks noChangeAspect="1"/>
          </p:cNvPicPr>
          <p:nvPr/>
        </p:nvPicPr>
        <p:blipFill>
          <a:blip r:embed="rId4"/>
          <a:stretch>
            <a:fillRect/>
          </a:stretch>
        </p:blipFill>
        <p:spPr>
          <a:xfrm>
            <a:off x="506863" y="2039740"/>
            <a:ext cx="3946550" cy="2219934"/>
          </a:xfrm>
          <a:prstGeom prst="rect">
            <a:avLst/>
          </a:prstGeom>
        </p:spPr>
      </p:pic>
      <p:sp>
        <p:nvSpPr>
          <p:cNvPr id="13314" name="Google Shape;118;p4"/>
          <p:cNvSpPr txBox="1">
            <a:spLocks noChangeArrowheads="1"/>
          </p:cNvSpPr>
          <p:nvPr/>
        </p:nvSpPr>
        <p:spPr bwMode="auto">
          <a:xfrm>
            <a:off x="492125" y="241300"/>
            <a:ext cx="942022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eaLnBrk="1" hangingPunct="1">
              <a:buSzPts val="2000"/>
            </a:pPr>
            <a:r>
              <a:rPr lang="es-EC" altLang="es-EC" sz="2800" b="1">
                <a:solidFill>
                  <a:srgbClr val="212D5A"/>
                </a:solidFill>
                <a:latin typeface="Calibri" panose="020F0502020204030204" pitchFamily="34" charset="0"/>
                <a:cs typeface="Calibri" panose="020F0502020204030204" pitchFamily="34" charset="0"/>
              </a:rPr>
              <a:t>Consideraciones generales. </a:t>
            </a:r>
          </a:p>
        </p:txBody>
      </p:sp>
      <p:pic>
        <p:nvPicPr>
          <p:cNvPr id="13315" name="Google Shape;121;p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260350"/>
            <a:ext cx="938213" cy="866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316" name="Google Shape;111;p3"/>
          <p:cNvSpPr txBox="1">
            <a:spLocks noChangeArrowheads="1"/>
          </p:cNvSpPr>
          <p:nvPr/>
        </p:nvSpPr>
        <p:spPr bwMode="auto">
          <a:xfrm>
            <a:off x="349248" y="6477794"/>
            <a:ext cx="4360863"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eaLnBrk="1" hangingPunct="1">
              <a:buSzPts val="1200"/>
            </a:pPr>
            <a:r>
              <a:rPr lang="es-EC" altLang="es-EC" sz="1200" dirty="0">
                <a:solidFill>
                  <a:srgbClr val="212D5A"/>
                </a:solidFill>
              </a:rPr>
              <a:t>Secretaría de Gestión de Riesgos</a:t>
            </a:r>
            <a:endParaRPr lang="es-EC" altLang="es-EC" dirty="0"/>
          </a:p>
        </p:txBody>
      </p:sp>
      <p:pic>
        <p:nvPicPr>
          <p:cNvPr id="13317"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921750" y="5883275"/>
            <a:ext cx="3013075" cy="782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2" name="CuadroTexto 61"/>
          <p:cNvSpPr txBox="1"/>
          <p:nvPr/>
        </p:nvSpPr>
        <p:spPr>
          <a:xfrm>
            <a:off x="3839423" y="6195794"/>
            <a:ext cx="474810" cy="184666"/>
          </a:xfrm>
          <a:prstGeom prst="rect">
            <a:avLst/>
          </a:prstGeom>
          <a:solidFill>
            <a:schemeClr val="bg1">
              <a:lumMod val="95000"/>
            </a:schemeClr>
          </a:solidFill>
        </p:spPr>
        <p:txBody>
          <a:bodyPr wrap="none">
            <a:spAutoFit/>
          </a:bodyPr>
          <a:lstStyle/>
          <a:p>
            <a:pPr eaLnBrk="1" fontAlgn="auto" hangingPunct="1">
              <a:spcBef>
                <a:spcPts val="0"/>
              </a:spcBef>
              <a:spcAft>
                <a:spcPts val="0"/>
              </a:spcAft>
              <a:buClr>
                <a:srgbClr val="000000"/>
              </a:buClr>
              <a:buFont typeface="Arial" panose="020B0604020202020204"/>
              <a:buNone/>
              <a:defRPr/>
            </a:pPr>
            <a:r>
              <a:rPr lang="es-EC" sz="600" kern="0" dirty="0">
                <a:solidFill>
                  <a:schemeClr val="tx1"/>
                </a:solidFill>
                <a:latin typeface="+mj-lt"/>
                <a:cs typeface="Arial" panose="020B0604020202020204"/>
              </a:rPr>
              <a:t>EL ORO</a:t>
            </a:r>
          </a:p>
        </p:txBody>
      </p:sp>
      <p:sp>
        <p:nvSpPr>
          <p:cNvPr id="79" name="CuadroTexto 78"/>
          <p:cNvSpPr txBox="1"/>
          <p:nvPr/>
        </p:nvSpPr>
        <p:spPr bwMode="auto">
          <a:xfrm>
            <a:off x="3839423" y="4022582"/>
            <a:ext cx="474810" cy="184666"/>
          </a:xfrm>
          <a:prstGeom prst="rect">
            <a:avLst/>
          </a:prstGeom>
          <a:solidFill>
            <a:schemeClr val="bg1">
              <a:lumMod val="95000"/>
            </a:schemeClr>
          </a:solidFill>
        </p:spPr>
        <p:txBody>
          <a:bodyPr wrap="none">
            <a:spAutoFit/>
          </a:bodyPr>
          <a:lstStyle/>
          <a:p>
            <a:pPr eaLnBrk="1" fontAlgn="auto" hangingPunct="1">
              <a:spcBef>
                <a:spcPts val="0"/>
              </a:spcBef>
              <a:spcAft>
                <a:spcPts val="0"/>
              </a:spcAft>
              <a:buClr>
                <a:srgbClr val="000000"/>
              </a:buClr>
              <a:buFont typeface="Arial" panose="020B0604020202020204"/>
              <a:buNone/>
              <a:defRPr/>
            </a:pPr>
            <a:r>
              <a:rPr lang="es-ES" sz="600" kern="0" dirty="0">
                <a:solidFill>
                  <a:schemeClr val="tx1"/>
                </a:solidFill>
                <a:latin typeface="+mj-lt"/>
                <a:cs typeface="Arial" panose="020B0604020202020204"/>
              </a:rPr>
              <a:t>EL ORO</a:t>
            </a:r>
            <a:endParaRPr lang="es-EC" sz="600" kern="0" dirty="0">
              <a:solidFill>
                <a:schemeClr val="tx1"/>
              </a:solidFill>
              <a:latin typeface="+mj-lt"/>
              <a:cs typeface="Arial" panose="020B0604020202020204"/>
            </a:endParaRPr>
          </a:p>
        </p:txBody>
      </p:sp>
      <p:sp>
        <p:nvSpPr>
          <p:cNvPr id="2" name="CuadroTexto 1"/>
          <p:cNvSpPr txBox="1"/>
          <p:nvPr/>
        </p:nvSpPr>
        <p:spPr>
          <a:xfrm>
            <a:off x="492126" y="799913"/>
            <a:ext cx="9501230" cy="1231106"/>
          </a:xfrm>
          <a:prstGeom prst="rect">
            <a:avLst/>
          </a:prstGeom>
          <a:noFill/>
        </p:spPr>
        <p:txBody>
          <a:bodyPr wrap="square" rtlCol="0">
            <a:spAutoFit/>
          </a:bodyPr>
          <a:lstStyle/>
          <a:p>
            <a:r>
              <a:rPr lang="es-ES" sz="1600" b="1" dirty="0">
                <a:solidFill>
                  <a:srgbClr val="002060"/>
                </a:solidFill>
              </a:rPr>
              <a:t>Contexto de aplicación:</a:t>
            </a:r>
          </a:p>
          <a:p>
            <a:endParaRPr lang="es-ES" sz="1200" b="1" dirty="0">
              <a:solidFill>
                <a:srgbClr val="002060"/>
              </a:solidFill>
            </a:endParaRPr>
          </a:p>
          <a:p>
            <a:r>
              <a:rPr lang="es-ES" dirty="0"/>
              <a:t>Incremento de la frecuencia e intensidad de </a:t>
            </a:r>
            <a:r>
              <a:rPr lang="es-ES" sz="1600" b="1" dirty="0">
                <a:solidFill>
                  <a:srgbClr val="FF0000"/>
                </a:solidFill>
              </a:rPr>
              <a:t>inundaciones</a:t>
            </a:r>
            <a:r>
              <a:rPr lang="es-ES" dirty="0"/>
              <a:t>, por desbordamiento de ríos, quebradas e insuficiencia de los sistemas de alcantarillado. </a:t>
            </a:r>
          </a:p>
          <a:p>
            <a:r>
              <a:rPr kumimoji="0" lang="es-ES" sz="1400" kern="0" cap="none" spc="0" normalizeH="0" baseline="0" noProof="0" dirty="0">
                <a:solidFill>
                  <a:srgbClr val="000000"/>
                </a:solidFill>
                <a:latin typeface="+mj-lt"/>
                <a:ea typeface="Calibri" panose="020F0502020204030204" pitchFamily="34" charset="0"/>
                <a:cs typeface="Times New Roman" panose="02020603050405020304" pitchFamily="18" charset="0"/>
                <a:sym typeface="Arial" panose="020B0604020202020204"/>
              </a:rPr>
              <a:t>Incremento de la frecuencia de movimientos en masa como </a:t>
            </a:r>
            <a:r>
              <a:rPr kumimoji="0" lang="es-ES" sz="1600" b="1" kern="0" cap="none" spc="0" normalizeH="0" baseline="0" noProof="0" dirty="0">
                <a:solidFill>
                  <a:srgbClr val="FF0000"/>
                </a:solidFill>
                <a:latin typeface="+mj-lt"/>
                <a:ea typeface="Calibri" panose="020F0502020204030204" pitchFamily="34" charset="0"/>
                <a:cs typeface="Times New Roman" panose="02020603050405020304" pitchFamily="18" charset="0"/>
                <a:sym typeface="Arial" panose="020B0604020202020204"/>
              </a:rPr>
              <a:t>deslizamientos</a:t>
            </a:r>
            <a:r>
              <a:rPr lang="es-ES" sz="1600" b="1" kern="0" dirty="0">
                <a:solidFill>
                  <a:srgbClr val="FF0000"/>
                </a:solidFill>
                <a:latin typeface="+mj-lt"/>
                <a:ea typeface="Calibri" panose="020F0502020204030204" pitchFamily="34" charset="0"/>
                <a:cs typeface="Times New Roman" panose="02020603050405020304" pitchFamily="18" charset="0"/>
                <a:sym typeface="Arial" panose="020B0604020202020204"/>
              </a:rPr>
              <a:t>, flujos de lodo y hundimientos</a:t>
            </a:r>
            <a:r>
              <a:rPr lang="es-ES" kern="0" dirty="0">
                <a:latin typeface="+mj-lt"/>
                <a:ea typeface="Calibri" panose="020F0502020204030204" pitchFamily="34" charset="0"/>
                <a:cs typeface="Times New Roman" panose="02020603050405020304" pitchFamily="18" charset="0"/>
                <a:sym typeface="Arial" panose="020B0604020202020204"/>
              </a:rPr>
              <a:t>.</a:t>
            </a:r>
          </a:p>
        </p:txBody>
      </p:sp>
      <p:sp>
        <p:nvSpPr>
          <p:cNvPr id="32" name="CuadroTexto 31"/>
          <p:cNvSpPr txBox="1"/>
          <p:nvPr/>
        </p:nvSpPr>
        <p:spPr>
          <a:xfrm>
            <a:off x="9988338" y="2065757"/>
            <a:ext cx="2088232" cy="3539430"/>
          </a:xfrm>
          <a:prstGeom prst="rect">
            <a:avLst/>
          </a:prstGeom>
          <a:noFill/>
        </p:spPr>
        <p:txBody>
          <a:bodyPr wrap="square">
            <a:spAutoFit/>
          </a:bodyPr>
          <a:lstStyle/>
          <a:p>
            <a:r>
              <a:rPr kumimoji="0" lang="es-EC" sz="1400" kern="0" cap="none" spc="0" normalizeH="0" baseline="0" noProof="0" dirty="0">
                <a:solidFill>
                  <a:srgbClr val="000000"/>
                </a:solidFill>
                <a:latin typeface="+mj-lt"/>
                <a:ea typeface="Calibri" panose="020F0502020204030204" pitchFamily="34" charset="0"/>
                <a:cs typeface="Times New Roman" panose="02020603050405020304" pitchFamily="18" charset="0"/>
                <a:sym typeface="Arial" panose="020B0604020202020204"/>
              </a:rPr>
              <a:t>En El Niño del 1997-1998 </a:t>
            </a:r>
            <a:r>
              <a:rPr kumimoji="0" lang="es-EC" sz="1400" b="1" kern="0" cap="none" spc="0" normalizeH="0" baseline="0" noProof="0" dirty="0">
                <a:solidFill>
                  <a:srgbClr val="000000"/>
                </a:solidFill>
                <a:latin typeface="+mj-lt"/>
                <a:ea typeface="Calibri" panose="020F0502020204030204" pitchFamily="34" charset="0"/>
                <a:cs typeface="Times New Roman" panose="02020603050405020304" pitchFamily="18" charset="0"/>
                <a:sym typeface="Arial" panose="020B0604020202020204"/>
              </a:rPr>
              <a:t>las perdidas alcanzaron los 2.882 millones de dólares</a:t>
            </a:r>
            <a:r>
              <a:rPr kumimoji="0" lang="es-EC" sz="1400" kern="0" cap="none" spc="0" normalizeH="0" baseline="0" noProof="0" dirty="0">
                <a:solidFill>
                  <a:srgbClr val="000000"/>
                </a:solidFill>
                <a:latin typeface="+mj-lt"/>
                <a:ea typeface="Calibri" panose="020F0502020204030204" pitchFamily="34" charset="0"/>
                <a:cs typeface="Times New Roman" panose="02020603050405020304" pitchFamily="18" charset="0"/>
                <a:sym typeface="Arial" panose="020B0604020202020204"/>
              </a:rPr>
              <a:t>, que representaron cerca del 15% del Producto Interno Bruto.</a:t>
            </a:r>
          </a:p>
          <a:p>
            <a:endParaRPr lang="es-EC" kern="0" dirty="0">
              <a:latin typeface="+mj-lt"/>
              <a:ea typeface="Calibri" panose="020F0502020204030204" pitchFamily="34" charset="0"/>
              <a:cs typeface="Times New Roman" panose="02020603050405020304" pitchFamily="18" charset="0"/>
              <a:sym typeface="Arial" panose="020B0604020202020204"/>
            </a:endParaRPr>
          </a:p>
          <a:p>
            <a:r>
              <a:rPr kumimoji="0" lang="es-EC" sz="1400" kern="0" cap="none" spc="0" normalizeH="0" baseline="0" noProof="0" dirty="0">
                <a:solidFill>
                  <a:srgbClr val="000000"/>
                </a:solidFill>
                <a:latin typeface="+mj-lt"/>
                <a:ea typeface="Calibri" panose="020F0502020204030204" pitchFamily="34" charset="0"/>
                <a:cs typeface="Times New Roman" panose="02020603050405020304" pitchFamily="18" charset="0"/>
                <a:sym typeface="Arial" panose="020B0604020202020204"/>
              </a:rPr>
              <a:t>En las inundaciones del Litoral de 2008 del Presupuesto General del Estado 111.444.088,00 se asignaron para la atención de emergencia (UNETE, 2008)</a:t>
            </a:r>
            <a:r>
              <a:rPr lang="es-EC" kern="0" dirty="0">
                <a:latin typeface="+mj-lt"/>
                <a:ea typeface="Calibri" panose="020F0502020204030204" pitchFamily="34" charset="0"/>
                <a:cs typeface="Times New Roman" panose="02020603050405020304" pitchFamily="18" charset="0"/>
                <a:sym typeface="Arial" panose="020B0604020202020204"/>
              </a:rPr>
              <a:t>.</a:t>
            </a:r>
            <a:endParaRPr kumimoji="0" lang="es-EC" sz="1400" kern="0" cap="none" spc="0" normalizeH="0" baseline="0" noProof="0" dirty="0">
              <a:solidFill>
                <a:srgbClr val="000000"/>
              </a:solidFill>
              <a:latin typeface="+mj-lt"/>
              <a:ea typeface="Calibri" panose="020F0502020204030204" pitchFamily="34" charset="0"/>
              <a:cs typeface="Times New Roman" panose="02020603050405020304" pitchFamily="18" charset="0"/>
              <a:sym typeface="Arial" panose="020B0604020202020204"/>
            </a:endParaRPr>
          </a:p>
        </p:txBody>
      </p:sp>
      <p:pic>
        <p:nvPicPr>
          <p:cNvPr id="4" name="Imagen 3">
            <a:extLst>
              <a:ext uri="{FF2B5EF4-FFF2-40B4-BE49-F238E27FC236}">
                <a16:creationId xmlns:a16="http://schemas.microsoft.com/office/drawing/2014/main" id="{D48560D7-8336-D88B-92F7-9E5428E585BE}"/>
              </a:ext>
            </a:extLst>
          </p:cNvPr>
          <p:cNvPicPr>
            <a:picLocks noChangeAspect="1"/>
          </p:cNvPicPr>
          <p:nvPr/>
        </p:nvPicPr>
        <p:blipFill rotWithShape="1">
          <a:blip r:embed="rId7"/>
          <a:srcRect t="1493" r="30674" b="3518"/>
          <a:stretch/>
        </p:blipFill>
        <p:spPr>
          <a:xfrm>
            <a:off x="4756027" y="2031019"/>
            <a:ext cx="4364310" cy="4233296"/>
          </a:xfrm>
          <a:prstGeom prst="rect">
            <a:avLst/>
          </a:prstGeom>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n 2">
            <a:extLst>
              <a:ext uri="{FF2B5EF4-FFF2-40B4-BE49-F238E27FC236}">
                <a16:creationId xmlns:a16="http://schemas.microsoft.com/office/drawing/2014/main" id="{E0BE5E99-2EA0-4EF5-6F8F-CD86E81A7801}"/>
              </a:ext>
            </a:extLst>
          </p:cNvPr>
          <p:cNvPicPr>
            <a:picLocks noChangeAspect="1"/>
          </p:cNvPicPr>
          <p:nvPr/>
        </p:nvPicPr>
        <p:blipFill>
          <a:blip r:embed="rId2"/>
          <a:stretch>
            <a:fillRect/>
          </a:stretch>
        </p:blipFill>
        <p:spPr>
          <a:xfrm>
            <a:off x="819150" y="1452562"/>
            <a:ext cx="10553700" cy="3952875"/>
          </a:xfrm>
          <a:prstGeom prst="rect">
            <a:avLst/>
          </a:prstGeom>
        </p:spPr>
      </p:pic>
    </p:spTree>
    <p:extLst>
      <p:ext uri="{BB962C8B-B14F-4D97-AF65-F5344CB8AC3E}">
        <p14:creationId xmlns:p14="http://schemas.microsoft.com/office/powerpoint/2010/main" val="419699140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EED18744-584B-9DEF-C0AD-DD2ED9E30588}"/>
              </a:ext>
            </a:extLst>
          </p:cNvPr>
          <p:cNvSpPr>
            <a:spLocks noGrp="1"/>
          </p:cNvSpPr>
          <p:nvPr>
            <p:ph type="title"/>
          </p:nvPr>
        </p:nvSpPr>
        <p:spPr/>
        <p:txBody>
          <a:bodyPr/>
          <a:lstStyle/>
          <a:p>
            <a:endParaRPr lang="es-EC"/>
          </a:p>
        </p:txBody>
      </p:sp>
      <p:pic>
        <p:nvPicPr>
          <p:cNvPr id="3" name="WhatsApp Video 2023-05-11 at 9.57.03 AM">
            <a:hlinkClick r:id="" action="ppaction://media"/>
            <a:extLst>
              <a:ext uri="{FF2B5EF4-FFF2-40B4-BE49-F238E27FC236}">
                <a16:creationId xmlns:a16="http://schemas.microsoft.com/office/drawing/2014/main" id="{DC1AE0FB-D3F2-3E59-D623-455E75A98693}"/>
              </a:ext>
            </a:extLst>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525317" y="365125"/>
            <a:ext cx="10938551" cy="6016203"/>
          </a:xfrm>
          <a:prstGeom prst="rect">
            <a:avLst/>
          </a:prstGeom>
        </p:spPr>
      </p:pic>
    </p:spTree>
    <p:extLst>
      <p:ext uri="{BB962C8B-B14F-4D97-AF65-F5344CB8AC3E}">
        <p14:creationId xmlns:p14="http://schemas.microsoft.com/office/powerpoint/2010/main" val="19769479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30036"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after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18" name="Google Shape;118;p4"/>
          <p:cNvSpPr txBox="1"/>
          <p:nvPr/>
        </p:nvSpPr>
        <p:spPr bwMode="auto">
          <a:xfrm>
            <a:off x="492125" y="241300"/>
            <a:ext cx="11442700" cy="892175"/>
          </a:xfrm>
          <a:prstGeom prst="rect">
            <a:avLst/>
          </a:prstGeom>
          <a:noFill/>
          <a:ln>
            <a:noFill/>
          </a:ln>
        </p:spPr>
        <p:txBody>
          <a:bodyPr spcFirstLastPara="1" wrap="square" lIns="91425" tIns="45700" rIns="91425" bIns="45700">
            <a:spAutoFit/>
          </a:bodyPr>
          <a:lstStyle/>
          <a:p>
            <a:pPr eaLnBrk="1" fontAlgn="auto" hangingPunct="1">
              <a:spcBef>
                <a:spcPts val="0"/>
              </a:spcBef>
              <a:spcAft>
                <a:spcPts val="0"/>
              </a:spcAft>
              <a:buClr>
                <a:srgbClr val="000000"/>
              </a:buClr>
              <a:buSzPts val="2000"/>
              <a:buFont typeface="Arial" panose="020B0604020202020204"/>
              <a:buNone/>
              <a:defRPr/>
            </a:pPr>
            <a:r>
              <a:rPr lang="es-EC" sz="2800" b="1" kern="0" dirty="0">
                <a:solidFill>
                  <a:srgbClr val="212D5A"/>
                </a:solidFill>
                <a:latin typeface="Calibri" panose="020F0502020204030204" pitchFamily="34" charset="0"/>
                <a:ea typeface="Calibri" panose="020F0502020204030204" pitchFamily="34" charset="0"/>
                <a:cs typeface="Calibri" panose="020F0502020204030204" pitchFamily="34" charset="0"/>
              </a:rPr>
              <a:t>Lineamientos específicos GAD Municipales.</a:t>
            </a:r>
          </a:p>
          <a:p>
            <a:pPr eaLnBrk="1" fontAlgn="auto" hangingPunct="1">
              <a:spcBef>
                <a:spcPts val="0"/>
              </a:spcBef>
              <a:spcAft>
                <a:spcPts val="0"/>
              </a:spcAft>
              <a:buClr>
                <a:srgbClr val="000000"/>
              </a:buClr>
              <a:buSzPts val="2000"/>
              <a:buFont typeface="Arial" panose="020B0604020202020204"/>
              <a:buNone/>
              <a:defRPr/>
            </a:pPr>
            <a:r>
              <a:rPr lang="es-EC" sz="2400" b="1" kern="0" dirty="0">
                <a:solidFill>
                  <a:schemeClr val="bg1">
                    <a:lumMod val="50000"/>
                  </a:schemeClr>
                </a:solidFill>
                <a:latin typeface="Calibri" panose="020F0502020204030204" pitchFamily="34" charset="0"/>
                <a:ea typeface="Calibri" panose="020F0502020204030204" pitchFamily="34" charset="0"/>
                <a:cs typeface="Calibri" panose="020F0502020204030204" pitchFamily="34" charset="0"/>
              </a:rPr>
              <a:t>Enfoque de respuesta y recuperación.</a:t>
            </a:r>
            <a:endParaRPr lang="es-EC" sz="2400" b="1" kern="0" dirty="0">
              <a:solidFill>
                <a:srgbClr val="212D5A"/>
              </a:solidFill>
              <a:latin typeface="Calibri" panose="020F0502020204030204" pitchFamily="34" charset="0"/>
              <a:ea typeface="Calibri" panose="020F0502020204030204" pitchFamily="34" charset="0"/>
              <a:cs typeface="Calibri" panose="020F0502020204030204" pitchFamily="34" charset="0"/>
            </a:endParaRPr>
          </a:p>
        </p:txBody>
      </p:sp>
      <p:pic>
        <p:nvPicPr>
          <p:cNvPr id="29699" name="Google Shape;121;p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60350"/>
            <a:ext cx="938213" cy="866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700" name="Google Shape;111;p3"/>
          <p:cNvSpPr txBox="1">
            <a:spLocks noChangeArrowheads="1"/>
          </p:cNvSpPr>
          <p:nvPr/>
        </p:nvSpPr>
        <p:spPr bwMode="auto">
          <a:xfrm>
            <a:off x="349250" y="6364288"/>
            <a:ext cx="4360863"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eaLnBrk="1" hangingPunct="1">
              <a:buSzPts val="1200"/>
            </a:pPr>
            <a:r>
              <a:rPr lang="es-EC" altLang="es-EC" sz="1200">
                <a:solidFill>
                  <a:srgbClr val="212D5A"/>
                </a:solidFill>
              </a:rPr>
              <a:t>Secretaría de Gestión de Riesgos</a:t>
            </a:r>
            <a:endParaRPr lang="es-EC" altLang="es-EC"/>
          </a:p>
        </p:txBody>
      </p:sp>
      <p:pic>
        <p:nvPicPr>
          <p:cNvPr id="29701"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921750" y="5883275"/>
            <a:ext cx="3013075" cy="782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702" name="CuadroTexto 20"/>
          <p:cNvSpPr txBox="1">
            <a:spLocks noChangeArrowheads="1"/>
          </p:cNvSpPr>
          <p:nvPr/>
        </p:nvSpPr>
        <p:spPr bwMode="auto">
          <a:xfrm>
            <a:off x="492125" y="1344613"/>
            <a:ext cx="5603875" cy="3416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42900" indent="-3429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marL="15875" marR="0" indent="0" algn="just">
              <a:spcBef>
                <a:spcPts val="0"/>
              </a:spcBef>
              <a:spcAft>
                <a:spcPts val="0"/>
              </a:spcAft>
            </a:pPr>
            <a:r>
              <a:rPr lang="es-ES" sz="1800" b="1" dirty="0">
                <a:latin typeface="Calibri" panose="020F0502020204030204" pitchFamily="34" charset="0"/>
                <a:cs typeface="Times New Roman" panose="02020603050405020304" pitchFamily="18" charset="0"/>
              </a:rPr>
              <a:t>Consideraciones para la respuesta: </a:t>
            </a:r>
          </a:p>
          <a:p>
            <a:pPr marL="358775" marR="0" algn="just">
              <a:spcBef>
                <a:spcPts val="0"/>
              </a:spcBef>
              <a:spcAft>
                <a:spcPts val="0"/>
              </a:spcAft>
              <a:buFont typeface="+mj-lt"/>
              <a:buAutoNum type="arabicPeriod"/>
            </a:pPr>
            <a:r>
              <a:rPr lang="es-ES" sz="1800" dirty="0">
                <a:latin typeface="Calibri" panose="020F0502020204030204" pitchFamily="34" charset="0"/>
                <a:cs typeface="Times New Roman" panose="02020603050405020304" pitchFamily="18" charset="0"/>
              </a:rPr>
              <a:t>Activar y liderar el COE Cantonal.</a:t>
            </a:r>
          </a:p>
          <a:p>
            <a:pPr marL="358775" marR="0" algn="just">
              <a:spcBef>
                <a:spcPts val="0"/>
              </a:spcBef>
              <a:spcAft>
                <a:spcPts val="0"/>
              </a:spcAft>
              <a:buFont typeface="+mj-lt"/>
              <a:buAutoNum type="arabicPeriod"/>
            </a:pPr>
            <a:r>
              <a:rPr lang="es-ES" sz="1800" dirty="0">
                <a:latin typeface="Calibri" panose="020F0502020204030204" pitchFamily="34" charset="0"/>
                <a:cs typeface="Times New Roman" panose="02020603050405020304" pitchFamily="18" charset="0"/>
              </a:rPr>
              <a:t>Coordinar la ejecución del Plan Cantonal de Respuesta. </a:t>
            </a:r>
          </a:p>
          <a:p>
            <a:pPr marL="358775" marR="0" algn="just">
              <a:spcBef>
                <a:spcPts val="0"/>
              </a:spcBef>
              <a:spcAft>
                <a:spcPts val="0"/>
              </a:spcAft>
              <a:buFont typeface="+mj-lt"/>
              <a:buAutoNum type="arabicPeriod"/>
            </a:pPr>
            <a:r>
              <a:rPr lang="es-ES" sz="1800" dirty="0">
                <a:latin typeface="Calibri" panose="020F0502020204030204" pitchFamily="34" charset="0"/>
                <a:cs typeface="Times New Roman" panose="02020603050405020304" pitchFamily="18" charset="0"/>
              </a:rPr>
              <a:t>Coordinar la activación y gestión de la respuesta de las Mesas Técnicas y Grupos de Trabajo del COE Cantonal.</a:t>
            </a:r>
          </a:p>
          <a:p>
            <a:pPr marL="358775" marR="0" algn="just">
              <a:spcBef>
                <a:spcPts val="0"/>
              </a:spcBef>
              <a:spcAft>
                <a:spcPts val="0"/>
              </a:spcAft>
              <a:buFont typeface="+mj-lt"/>
              <a:buAutoNum type="arabicPeriod"/>
            </a:pPr>
            <a:r>
              <a:rPr lang="es-ES" sz="1800" dirty="0">
                <a:latin typeface="Calibri" panose="020F0502020204030204" pitchFamily="34" charset="0"/>
                <a:cs typeface="Times New Roman" panose="02020603050405020304" pitchFamily="18" charset="0"/>
              </a:rPr>
              <a:t>Declarar la situación de emergencia institucional cuando el caso lo amerite. </a:t>
            </a:r>
          </a:p>
          <a:p>
            <a:pPr marL="358775" marR="0" algn="just">
              <a:spcBef>
                <a:spcPts val="0"/>
              </a:spcBef>
              <a:spcAft>
                <a:spcPts val="0"/>
              </a:spcAft>
              <a:buFont typeface="+mj-lt"/>
              <a:buAutoNum type="arabicPeriod"/>
            </a:pPr>
            <a:r>
              <a:rPr lang="es-MX" altLang="es-EC" sz="1800" dirty="0">
                <a:latin typeface="Calibri" panose="020F0502020204030204" pitchFamily="34" charset="0"/>
                <a:cs typeface="Times New Roman" panose="02020603050405020304" pitchFamily="18" charset="0"/>
              </a:rPr>
              <a:t>Remitir a la SGR las actas y resoluciones generadas en el COE Cantonal, así como también dar seguimiento y velar por el cumplimiento de los compromisos establecidos.</a:t>
            </a:r>
            <a:endParaRPr lang="es-EC" altLang="es-EC" sz="1800" dirty="0">
              <a:latin typeface="Calibri" panose="020F0502020204030204" pitchFamily="34" charset="0"/>
              <a:cs typeface="Times New Roman" panose="02020603050405020304" pitchFamily="18" charset="0"/>
            </a:endParaRPr>
          </a:p>
        </p:txBody>
      </p:sp>
      <p:sp>
        <p:nvSpPr>
          <p:cNvPr id="9" name="CuadroTexto 20"/>
          <p:cNvSpPr txBox="1">
            <a:spLocks noChangeArrowheads="1"/>
          </p:cNvSpPr>
          <p:nvPr/>
        </p:nvSpPr>
        <p:spPr bwMode="auto">
          <a:xfrm>
            <a:off x="6213475" y="1344612"/>
            <a:ext cx="5603875" cy="2430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42900" indent="-3429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marL="15875" marR="0" indent="0" algn="just">
              <a:spcBef>
                <a:spcPts val="0"/>
              </a:spcBef>
              <a:spcAft>
                <a:spcPts val="0"/>
              </a:spcAft>
            </a:pPr>
            <a:r>
              <a:rPr lang="es-ES" sz="1800" b="1" dirty="0">
                <a:latin typeface="Calibri" panose="020F0502020204030204" pitchFamily="34" charset="0"/>
                <a:cs typeface="Times New Roman" panose="02020603050405020304" pitchFamily="18" charset="0"/>
              </a:rPr>
              <a:t>Consideraciones para la recuperación: </a:t>
            </a:r>
          </a:p>
          <a:p>
            <a:pPr marL="342900" lvl="0" indent="-342900" algn="just">
              <a:lnSpc>
                <a:spcPct val="107000"/>
              </a:lnSpc>
              <a:buFont typeface="+mj-lt"/>
              <a:buAutoNum type="arabicPeriod"/>
            </a:pPr>
            <a:r>
              <a:rPr lang="es-ES" sz="1800" dirty="0">
                <a:latin typeface="Calibri" panose="020F0502020204030204" pitchFamily="34" charset="0"/>
                <a:cs typeface="Times New Roman" panose="02020603050405020304" pitchFamily="18" charset="0"/>
              </a:rPr>
              <a:t>Realizar las estimaciones del costo de los daños, pérdidas y necesidades de recuperación en cada uno de los ámbitos sectoriales.</a:t>
            </a:r>
          </a:p>
          <a:p>
            <a:pPr marL="342900" lvl="0" indent="-342900" algn="just">
              <a:lnSpc>
                <a:spcPct val="107000"/>
              </a:lnSpc>
              <a:buFont typeface="+mj-lt"/>
              <a:buAutoNum type="arabicPeriod"/>
            </a:pPr>
            <a:r>
              <a:rPr lang="es-ES" sz="1800" dirty="0">
                <a:latin typeface="Calibri" panose="020F0502020204030204" pitchFamily="34" charset="0"/>
                <a:cs typeface="Times New Roman" panose="02020603050405020304" pitchFamily="18" charset="0"/>
              </a:rPr>
              <a:t>Solicitar a las áreas del GAD municipal y líderes de las Mesas Técnicas del COE Cantonal que ejecuten acciones de rehabilitación y reconstrucción en las áreas afectadas.</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18" name="Google Shape;118;p4"/>
          <p:cNvSpPr txBox="1"/>
          <p:nvPr/>
        </p:nvSpPr>
        <p:spPr bwMode="auto">
          <a:xfrm>
            <a:off x="492125" y="304577"/>
            <a:ext cx="9420225" cy="892175"/>
          </a:xfrm>
          <a:prstGeom prst="rect">
            <a:avLst/>
          </a:prstGeom>
          <a:noFill/>
          <a:ln>
            <a:noFill/>
          </a:ln>
        </p:spPr>
        <p:txBody>
          <a:bodyPr spcFirstLastPara="1" lIns="91425" tIns="45700" rIns="91425" bIns="45700">
            <a:spAutoFit/>
          </a:bodyPr>
          <a:lstStyle/>
          <a:p>
            <a:pPr eaLnBrk="1" fontAlgn="auto" hangingPunct="1">
              <a:spcBef>
                <a:spcPts val="0"/>
              </a:spcBef>
              <a:spcAft>
                <a:spcPts val="0"/>
              </a:spcAft>
              <a:buClr>
                <a:srgbClr val="000000"/>
              </a:buClr>
              <a:buSzPts val="2000"/>
              <a:buFont typeface="Arial" panose="020B0604020202020204"/>
              <a:buNone/>
              <a:defRPr/>
            </a:pPr>
            <a:r>
              <a:rPr lang="es-EC" sz="2800" b="1" kern="0" dirty="0">
                <a:solidFill>
                  <a:srgbClr val="212D5A"/>
                </a:solidFill>
                <a:latin typeface="Calibri" panose="020F0502020204030204" pitchFamily="34" charset="0"/>
                <a:ea typeface="Calibri" panose="020F0502020204030204" pitchFamily="34" charset="0"/>
                <a:cs typeface="Calibri" panose="020F0502020204030204" pitchFamily="34" charset="0"/>
              </a:rPr>
              <a:t>Resoluciones COE Nacional.</a:t>
            </a:r>
          </a:p>
          <a:p>
            <a:pPr eaLnBrk="1" fontAlgn="auto" hangingPunct="1">
              <a:spcBef>
                <a:spcPts val="0"/>
              </a:spcBef>
              <a:spcAft>
                <a:spcPts val="0"/>
              </a:spcAft>
              <a:buClr>
                <a:srgbClr val="000000"/>
              </a:buClr>
              <a:buSzPts val="2000"/>
              <a:buFont typeface="Arial" panose="020B0604020202020204"/>
              <a:buNone/>
              <a:defRPr/>
            </a:pPr>
            <a:endParaRPr lang="es-EC" sz="2400" b="1" kern="0" dirty="0">
              <a:solidFill>
                <a:srgbClr val="212D5A"/>
              </a:solidFill>
              <a:latin typeface="Calibri" panose="020F0502020204030204" pitchFamily="34" charset="0"/>
              <a:ea typeface="Calibri" panose="020F0502020204030204" pitchFamily="34" charset="0"/>
              <a:cs typeface="Calibri" panose="020F0502020204030204" pitchFamily="34" charset="0"/>
            </a:endParaRPr>
          </a:p>
        </p:txBody>
      </p:sp>
      <p:pic>
        <p:nvPicPr>
          <p:cNvPr id="15363" name="Google Shape;121;p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60350"/>
            <a:ext cx="938213" cy="866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364" name="Google Shape;111;p3"/>
          <p:cNvSpPr txBox="1">
            <a:spLocks noChangeArrowheads="1"/>
          </p:cNvSpPr>
          <p:nvPr/>
        </p:nvSpPr>
        <p:spPr bwMode="auto">
          <a:xfrm>
            <a:off x="349250" y="6364288"/>
            <a:ext cx="4360863"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eaLnBrk="1" hangingPunct="1">
              <a:buSzPts val="1200"/>
            </a:pPr>
            <a:r>
              <a:rPr lang="es-EC" altLang="es-EC" sz="1200">
                <a:solidFill>
                  <a:srgbClr val="212D5A"/>
                </a:solidFill>
              </a:rPr>
              <a:t>Secretaría de Gestión de Riesgos</a:t>
            </a:r>
            <a:endParaRPr lang="es-EC" altLang="es-EC"/>
          </a:p>
        </p:txBody>
      </p:sp>
      <p:pic>
        <p:nvPicPr>
          <p:cNvPr id="15365"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921750" y="5883275"/>
            <a:ext cx="3013075" cy="782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 name="CuadroTexto 20"/>
          <p:cNvSpPr txBox="1"/>
          <p:nvPr/>
        </p:nvSpPr>
        <p:spPr>
          <a:xfrm>
            <a:off x="492124" y="1344613"/>
            <a:ext cx="10080000" cy="4381071"/>
          </a:xfrm>
          <a:prstGeom prst="rect">
            <a:avLst/>
          </a:prstGeom>
          <a:noFill/>
        </p:spPr>
        <p:txBody>
          <a:bodyPr wrap="square">
            <a:spAutoFit/>
          </a:bodyPr>
          <a:lstStyle>
            <a:lvl1pPr marL="342900" indent="-3429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algn="just" eaLnBrk="1" hangingPunct="1">
              <a:lnSpc>
                <a:spcPct val="107000"/>
              </a:lnSpc>
              <a:spcBef>
                <a:spcPts val="600"/>
              </a:spcBef>
              <a:spcAft>
                <a:spcPts val="600"/>
              </a:spcAft>
              <a:buFont typeface="Arial" panose="020B0604020202020204" pitchFamily="34" charset="0"/>
              <a:buAutoNum type="arabicPeriod"/>
            </a:pPr>
            <a:r>
              <a:rPr lang="es-ES" altLang="es-MX" sz="1600" dirty="0">
                <a:solidFill>
                  <a:schemeClr val="tx1"/>
                </a:solidFill>
                <a:latin typeface="Calibri" panose="020F0502020204030204" pitchFamily="34" charset="0"/>
                <a:ea typeface="Calibri" panose="020F0502020204030204" pitchFamily="34" charset="0"/>
                <a:cs typeface="Times New Roman" panose="02020603050405020304" pitchFamily="18" charset="0"/>
              </a:rPr>
              <a:t>Disponer a los Gobernadores mantener los COE provinciales activos en el contexto de época lluviosa y Fenómeno del Niño, se solicitará la participación el INAMHI y ERFEN en las sesiones que los Gobernadores consideren pertinente, para brindar información oficial y actualizada a esta instancia de coordinación.</a:t>
            </a:r>
            <a:endParaRPr lang="es-EC" altLang="es-EC" sz="1600" dirty="0">
              <a:solidFill>
                <a:schemeClr val="tx1"/>
              </a:solidFill>
              <a:latin typeface="Calibri" panose="020F0502020204030204" pitchFamily="34" charset="0"/>
              <a:ea typeface="Calibri" panose="020F0502020204030204" pitchFamily="34" charset="0"/>
              <a:cs typeface="Times New Roman" panose="02020603050405020304" pitchFamily="18" charset="0"/>
            </a:endParaRPr>
          </a:p>
          <a:p>
            <a:pPr algn="just" eaLnBrk="1" hangingPunct="1">
              <a:lnSpc>
                <a:spcPct val="107000"/>
              </a:lnSpc>
              <a:spcBef>
                <a:spcPts val="600"/>
              </a:spcBef>
              <a:spcAft>
                <a:spcPts val="600"/>
              </a:spcAft>
              <a:buFont typeface="Arial" panose="020B0604020202020204" pitchFamily="34" charset="0"/>
              <a:buAutoNum type="arabicPeriod"/>
            </a:pPr>
            <a:r>
              <a:rPr lang="es-ES" altLang="es-EC" sz="1600" dirty="0">
                <a:solidFill>
                  <a:schemeClr val="tx1"/>
                </a:solidFill>
                <a:latin typeface="Calibri" panose="020F0502020204030204" pitchFamily="34" charset="0"/>
                <a:ea typeface="Calibri" panose="020F0502020204030204" pitchFamily="34" charset="0"/>
                <a:cs typeface="Times New Roman" panose="02020603050405020304" pitchFamily="18" charset="0"/>
              </a:rPr>
              <a:t>Solicitar a los GAD Cantonales y Provinciales, actualizar y fortalecer los planes de respuesta territoriales tomando en consideración los pronósticos expuestos por los Institutos Técnicos Científicos así como los Lineamientos para Época Lluviosa remitos por la Secretaría de Gestión de Gestión de Riesgos el 08 de octubre de 2022. </a:t>
            </a:r>
          </a:p>
          <a:p>
            <a:pPr algn="just" eaLnBrk="1" hangingPunct="1">
              <a:lnSpc>
                <a:spcPct val="107000"/>
              </a:lnSpc>
              <a:spcBef>
                <a:spcPts val="600"/>
              </a:spcBef>
              <a:spcAft>
                <a:spcPts val="600"/>
              </a:spcAft>
              <a:buFont typeface="Arial" panose="020B0604020202020204" pitchFamily="34" charset="0"/>
              <a:buAutoNum type="arabicPeriod"/>
            </a:pPr>
            <a:r>
              <a:rPr lang="es-ES" altLang="es-EC" sz="1600" dirty="0">
                <a:solidFill>
                  <a:schemeClr val="tx1"/>
                </a:solidFill>
                <a:latin typeface="Calibri" panose="020F0502020204030204" pitchFamily="34" charset="0"/>
                <a:ea typeface="Calibri" panose="020F0502020204030204" pitchFamily="34" charset="0"/>
                <a:cs typeface="Times New Roman" panose="02020603050405020304" pitchFamily="18" charset="0"/>
              </a:rPr>
              <a:t>Solicitar a los COE Provinciales, informar al COE Nacional de la solicitudes de recursos económicos generadas por los Gobiernos Autónomos Descentralizados Cantonales y Provinciales, basados en las declaratorias de emergencia institucionales, de manera que sean presentados por el COE Nacional al Ministerio de Finanzas para su análisis.</a:t>
            </a:r>
          </a:p>
          <a:p>
            <a:pPr algn="just" eaLnBrk="1" hangingPunct="1">
              <a:lnSpc>
                <a:spcPct val="107000"/>
              </a:lnSpc>
              <a:spcBef>
                <a:spcPts val="600"/>
              </a:spcBef>
              <a:spcAft>
                <a:spcPts val="600"/>
              </a:spcAft>
              <a:buFont typeface="Arial" panose="020B0604020202020204" pitchFamily="34" charset="0"/>
              <a:buAutoNum type="arabicPeriod"/>
            </a:pPr>
            <a:r>
              <a:rPr lang="es-ES" altLang="es-EC" sz="1600" dirty="0">
                <a:solidFill>
                  <a:schemeClr val="tx1"/>
                </a:solidFill>
                <a:latin typeface="Calibri" panose="020F0502020204030204" pitchFamily="34" charset="0"/>
                <a:ea typeface="Calibri" panose="020F0502020204030204" pitchFamily="34" charset="0"/>
                <a:cs typeface="Times New Roman" panose="02020603050405020304" pitchFamily="18" charset="0"/>
              </a:rPr>
              <a:t>Disponer a los COE cantonales de las provincias de Azuay, Bolívar, Cañar, Carchi, Chimborazo, Cotopaxi, El Oro, Esmeraldas, Guayas, Imbabura, Loja, Los Ríos, Manabí, Santa Elena, Santo Domingo De Los Tsáchilas, Galápagos y a la Subsecretaría de Gobernabilidad en Pichincha, se ejecuten tareas de prevención, en los territorios expuestos a amenazas por inundación y movimientos en masa. La Secretaría de Gestión de Riesgos, a través de sus coordinaciones zonales, brindará los insumos técnicos necesarios para este fin.</a:t>
            </a:r>
            <a:endParaRPr lang="es-ES" altLang="es-EC" sz="1600" dirty="0">
              <a:solidFill>
                <a:schemeClr val="tx1"/>
              </a:solidFill>
              <a:ea typeface="Calibri" panose="020F0502020204030204" pitchFamily="34" charset="0"/>
            </a:endParaRPr>
          </a:p>
          <a:p>
            <a:pPr algn="just" eaLnBrk="1" hangingPunct="1">
              <a:buFont typeface="Arial" panose="020B0604020202020204" pitchFamily="34" charset="0"/>
              <a:buAutoNum type="arabicPeriod"/>
            </a:pPr>
            <a:endParaRPr lang="es-ES" altLang="es-EC" sz="400" dirty="0">
              <a:solidFill>
                <a:schemeClr val="tx1"/>
              </a:solidFill>
              <a:ea typeface="Calibri" panose="020F0502020204030204" pitchFamily="34" charset="0"/>
            </a:endParaRPr>
          </a:p>
        </p:txBody>
      </p:sp>
    </p:spTree>
    <p:extLst>
      <p:ext uri="{BB962C8B-B14F-4D97-AF65-F5344CB8AC3E}">
        <p14:creationId xmlns:p14="http://schemas.microsoft.com/office/powerpoint/2010/main" val="318282259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18" name="Google Shape;118;p4"/>
          <p:cNvSpPr txBox="1"/>
          <p:nvPr/>
        </p:nvSpPr>
        <p:spPr bwMode="auto">
          <a:xfrm>
            <a:off x="492125" y="304577"/>
            <a:ext cx="9420225" cy="892175"/>
          </a:xfrm>
          <a:prstGeom prst="rect">
            <a:avLst/>
          </a:prstGeom>
          <a:noFill/>
          <a:ln>
            <a:noFill/>
          </a:ln>
        </p:spPr>
        <p:txBody>
          <a:bodyPr spcFirstLastPara="1" lIns="91425" tIns="45700" rIns="91425" bIns="45700">
            <a:spAutoFit/>
          </a:bodyPr>
          <a:lstStyle/>
          <a:p>
            <a:pPr eaLnBrk="1" fontAlgn="auto" hangingPunct="1">
              <a:spcBef>
                <a:spcPts val="0"/>
              </a:spcBef>
              <a:spcAft>
                <a:spcPts val="0"/>
              </a:spcAft>
              <a:buClr>
                <a:srgbClr val="000000"/>
              </a:buClr>
              <a:buSzPts val="2000"/>
              <a:buFont typeface="Arial" panose="020B0604020202020204"/>
              <a:buNone/>
              <a:defRPr/>
            </a:pPr>
            <a:r>
              <a:rPr lang="es-EC" sz="2800" b="1" kern="0" dirty="0">
                <a:solidFill>
                  <a:srgbClr val="212D5A"/>
                </a:solidFill>
                <a:latin typeface="Calibri" panose="020F0502020204030204" pitchFamily="34" charset="0"/>
                <a:ea typeface="Calibri" panose="020F0502020204030204" pitchFamily="34" charset="0"/>
                <a:cs typeface="Calibri" panose="020F0502020204030204" pitchFamily="34" charset="0"/>
              </a:rPr>
              <a:t>Resoluciones COE Nacional.</a:t>
            </a:r>
          </a:p>
          <a:p>
            <a:pPr eaLnBrk="1" fontAlgn="auto" hangingPunct="1">
              <a:spcBef>
                <a:spcPts val="0"/>
              </a:spcBef>
              <a:spcAft>
                <a:spcPts val="0"/>
              </a:spcAft>
              <a:buClr>
                <a:srgbClr val="000000"/>
              </a:buClr>
              <a:buSzPts val="2000"/>
              <a:buFont typeface="Arial" panose="020B0604020202020204"/>
              <a:buNone/>
              <a:defRPr/>
            </a:pPr>
            <a:endParaRPr lang="es-EC" sz="2400" b="1" kern="0" dirty="0">
              <a:solidFill>
                <a:srgbClr val="212D5A"/>
              </a:solidFill>
              <a:latin typeface="Calibri" panose="020F0502020204030204" pitchFamily="34" charset="0"/>
              <a:ea typeface="Calibri" panose="020F0502020204030204" pitchFamily="34" charset="0"/>
              <a:cs typeface="Calibri" panose="020F0502020204030204" pitchFamily="34" charset="0"/>
            </a:endParaRPr>
          </a:p>
        </p:txBody>
      </p:sp>
      <p:pic>
        <p:nvPicPr>
          <p:cNvPr id="15363" name="Google Shape;121;p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60350"/>
            <a:ext cx="938213" cy="866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364" name="Google Shape;111;p3"/>
          <p:cNvSpPr txBox="1">
            <a:spLocks noChangeArrowheads="1"/>
          </p:cNvSpPr>
          <p:nvPr/>
        </p:nvSpPr>
        <p:spPr bwMode="auto">
          <a:xfrm>
            <a:off x="349250" y="6364288"/>
            <a:ext cx="4360863"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eaLnBrk="1" hangingPunct="1">
              <a:buSzPts val="1200"/>
            </a:pPr>
            <a:r>
              <a:rPr lang="es-EC" altLang="es-EC" sz="1200">
                <a:solidFill>
                  <a:srgbClr val="212D5A"/>
                </a:solidFill>
              </a:rPr>
              <a:t>Secretaría de Gestión de Riesgos</a:t>
            </a:r>
            <a:endParaRPr lang="es-EC" altLang="es-EC"/>
          </a:p>
        </p:txBody>
      </p:sp>
      <p:pic>
        <p:nvPicPr>
          <p:cNvPr id="15365"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921750" y="5883275"/>
            <a:ext cx="3013075" cy="782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 name="CuadroTexto 20"/>
          <p:cNvSpPr txBox="1"/>
          <p:nvPr/>
        </p:nvSpPr>
        <p:spPr>
          <a:xfrm>
            <a:off x="492124" y="1344613"/>
            <a:ext cx="10080000" cy="3440429"/>
          </a:xfrm>
          <a:prstGeom prst="rect">
            <a:avLst/>
          </a:prstGeom>
          <a:noFill/>
        </p:spPr>
        <p:txBody>
          <a:bodyPr wrap="square">
            <a:spAutoFit/>
          </a:bodyPr>
          <a:lstStyle>
            <a:lvl1pPr marL="342900" indent="-3429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algn="just" eaLnBrk="1" hangingPunct="1">
              <a:lnSpc>
                <a:spcPct val="107000"/>
              </a:lnSpc>
              <a:spcBef>
                <a:spcPts val="600"/>
              </a:spcBef>
              <a:spcAft>
                <a:spcPts val="600"/>
              </a:spcAft>
              <a:buFont typeface="+mj-lt"/>
              <a:buAutoNum type="arabicPeriod" startAt="5"/>
            </a:pPr>
            <a:r>
              <a:rPr lang="es-ES" altLang="es-MX" sz="1600" dirty="0">
                <a:latin typeface="Calibri" panose="020F0502020204030204" pitchFamily="34" charset="0"/>
                <a:ea typeface="Calibri" panose="020F0502020204030204" pitchFamily="34" charset="0"/>
                <a:cs typeface="Times New Roman" panose="02020603050405020304" pitchFamily="18" charset="0"/>
              </a:rPr>
              <a:t>Solicitar a los presidentes de los COE Cantonales disponer la activación y </a:t>
            </a:r>
            <a:r>
              <a:rPr lang="es-ES" altLang="es-MX" sz="1600" dirty="0" err="1">
                <a:latin typeface="Calibri" panose="020F0502020204030204" pitchFamily="34" charset="0"/>
                <a:ea typeface="Calibri" panose="020F0502020204030204" pitchFamily="34" charset="0"/>
                <a:cs typeface="Times New Roman" panose="02020603050405020304" pitchFamily="18" charset="0"/>
              </a:rPr>
              <a:t>preposicionamiento</a:t>
            </a:r>
            <a:r>
              <a:rPr lang="es-ES" altLang="es-MX" sz="1600" dirty="0">
                <a:latin typeface="Calibri" panose="020F0502020204030204" pitchFamily="34" charset="0"/>
                <a:ea typeface="Calibri" panose="020F0502020204030204" pitchFamily="34" charset="0"/>
                <a:cs typeface="Times New Roman" panose="02020603050405020304" pitchFamily="18" charset="0"/>
              </a:rPr>
              <a:t> de maquinaria y recursos que permitan la reducción de los efectos por época lluviosa basados en los Lineamientos para Época Lluviosa emitidos por la Secretaría de Gestión de Riesgos, disponibles en: https://nube.gestionderiesgos.gob.ec/index.php/s/nSE8scgsdRcxNj7</a:t>
            </a:r>
          </a:p>
          <a:p>
            <a:pPr algn="just" eaLnBrk="1" hangingPunct="1">
              <a:lnSpc>
                <a:spcPct val="107000"/>
              </a:lnSpc>
              <a:spcBef>
                <a:spcPts val="600"/>
              </a:spcBef>
              <a:spcAft>
                <a:spcPts val="600"/>
              </a:spcAft>
              <a:buFont typeface="+mj-lt"/>
              <a:buAutoNum type="arabicPeriod" startAt="5"/>
            </a:pPr>
            <a:r>
              <a:rPr lang="es-ES" altLang="es-MX" sz="1600" dirty="0">
                <a:latin typeface="Calibri" panose="020F0502020204030204" pitchFamily="34" charset="0"/>
                <a:ea typeface="Calibri" panose="020F0502020204030204" pitchFamily="34" charset="0"/>
                <a:cs typeface="Times New Roman" panose="02020603050405020304" pitchFamily="18" charset="0"/>
              </a:rPr>
              <a:t>Solicitar a los Gobiernos Autónomos Descentralizados, el desarrollo y difusión de campañas comunicacionales a través de diferentes medios de comunicación, con el objetivo de mantener informada a la ciudadanía de la situación meteorológica y advertir de posibles eventos que puedan presentarse en sus localidades.</a:t>
            </a:r>
          </a:p>
          <a:p>
            <a:pPr algn="just" eaLnBrk="1" hangingPunct="1">
              <a:lnSpc>
                <a:spcPct val="107000"/>
              </a:lnSpc>
              <a:spcBef>
                <a:spcPts val="600"/>
              </a:spcBef>
              <a:spcAft>
                <a:spcPts val="600"/>
              </a:spcAft>
              <a:buFont typeface="+mj-lt"/>
              <a:buAutoNum type="arabicPeriod" startAt="5"/>
            </a:pPr>
            <a:r>
              <a:rPr lang="es-ES" altLang="es-MX" sz="1600" dirty="0">
                <a:latin typeface="Calibri" panose="020F0502020204030204" pitchFamily="34" charset="0"/>
                <a:ea typeface="Calibri" panose="020F0502020204030204" pitchFamily="34" charset="0"/>
                <a:cs typeface="Times New Roman" panose="02020603050405020304" pitchFamily="18" charset="0"/>
              </a:rPr>
              <a:t>Solicitar a los Gobiernos Autónomos Descentralizados mantener una coordinación constante con los Coordinadores Zonales de la Secretaría de Gestión de Riesgos y las demás instituciones del Ejecutivo Desconcentrado.</a:t>
            </a:r>
          </a:p>
          <a:p>
            <a:pPr algn="just" eaLnBrk="1" hangingPunct="1">
              <a:lnSpc>
                <a:spcPct val="107000"/>
              </a:lnSpc>
              <a:spcBef>
                <a:spcPts val="600"/>
              </a:spcBef>
              <a:spcAft>
                <a:spcPts val="600"/>
              </a:spcAft>
              <a:buFont typeface="+mj-lt"/>
              <a:buAutoNum type="arabicPeriod" startAt="5"/>
            </a:pPr>
            <a:r>
              <a:rPr lang="es-ES" sz="1600" dirty="0">
                <a:latin typeface="Calibri" panose="020F0502020204030204" pitchFamily="34" charset="0"/>
                <a:cs typeface="Times New Roman" panose="02020603050405020304" pitchFamily="18" charset="0"/>
              </a:rPr>
              <a:t>Solicitar al INAMHI, remita al COE Nacional las brechas institucionales que limitan la generación de información y conocimiento hidrometeorológico, para ser puestas en conocimiento del Ministerio de Finanzas para su soporte</a:t>
            </a:r>
            <a:endParaRPr lang="es-ES" altLang="es-EC" sz="1600" dirty="0">
              <a:latin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63367469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grpSp>
        <p:nvGrpSpPr>
          <p:cNvPr id="35842" name="Grupo 3"/>
          <p:cNvGrpSpPr/>
          <p:nvPr/>
        </p:nvGrpSpPr>
        <p:grpSpPr bwMode="auto">
          <a:xfrm>
            <a:off x="0" y="-9525"/>
            <a:ext cx="12192000" cy="6870700"/>
            <a:chOff x="0" y="-9525"/>
            <a:chExt cx="12192000" cy="6869978"/>
          </a:xfrm>
        </p:grpSpPr>
        <p:pic>
          <p:nvPicPr>
            <p:cNvPr id="35845" name="Google Shape;126;p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9525"/>
              <a:ext cx="12192000" cy="68699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5846" name="Grupo 2"/>
            <p:cNvGrpSpPr/>
            <p:nvPr/>
          </p:nvGrpSpPr>
          <p:grpSpPr bwMode="auto">
            <a:xfrm>
              <a:off x="8468596" y="5724524"/>
              <a:ext cx="3312958" cy="964242"/>
              <a:chOff x="8468596" y="5724524"/>
              <a:chExt cx="3312958" cy="964242"/>
            </a:xfrm>
          </p:grpSpPr>
          <p:sp>
            <p:nvSpPr>
              <p:cNvPr id="2" name="Rectángulo 1"/>
              <p:cNvSpPr/>
              <p:nvPr/>
            </p:nvSpPr>
            <p:spPr bwMode="auto">
              <a:xfrm>
                <a:off x="8601075" y="5723922"/>
                <a:ext cx="3179763" cy="965099"/>
              </a:xfrm>
              <a:prstGeom prst="rect">
                <a:avLst/>
              </a:prstGeom>
              <a:solidFill>
                <a:srgbClr val="2D459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buClr>
                    <a:srgbClr val="000000"/>
                  </a:buClr>
                  <a:buFont typeface="Arial" panose="020B0604020202020204"/>
                  <a:buNone/>
                  <a:defRPr/>
                </a:pPr>
                <a:endParaRPr lang="es-EC" kern="0"/>
              </a:p>
            </p:txBody>
          </p:sp>
          <p:pic>
            <p:nvPicPr>
              <p:cNvPr id="3584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468596" y="5724524"/>
                <a:ext cx="3312958" cy="8616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sp>
        <p:nvSpPr>
          <p:cNvPr id="35843" name="Google Shape;127;p5"/>
          <p:cNvSpPr txBox="1">
            <a:spLocks noChangeArrowheads="1"/>
          </p:cNvSpPr>
          <p:nvPr/>
        </p:nvSpPr>
        <p:spPr bwMode="auto">
          <a:xfrm>
            <a:off x="2651125" y="2773363"/>
            <a:ext cx="6311900" cy="1570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eaLnBrk="1" hangingPunct="1">
              <a:buSzPts val="9600"/>
            </a:pPr>
            <a:r>
              <a:rPr lang="es-EC" altLang="es-EC" sz="9600">
                <a:solidFill>
                  <a:srgbClr val="FFFFFF"/>
                </a:solidFill>
              </a:rPr>
              <a:t>Gracias</a:t>
            </a:r>
          </a:p>
        </p:txBody>
      </p:sp>
      <p:sp>
        <p:nvSpPr>
          <p:cNvPr id="35844" name="Google Shape;128;p5"/>
          <p:cNvSpPr txBox="1">
            <a:spLocks noChangeArrowheads="1"/>
          </p:cNvSpPr>
          <p:nvPr/>
        </p:nvSpPr>
        <p:spPr bwMode="auto">
          <a:xfrm>
            <a:off x="195263" y="425450"/>
            <a:ext cx="4360862"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eaLnBrk="1" hangingPunct="1">
              <a:buSzPts val="1200"/>
            </a:pPr>
            <a:r>
              <a:rPr lang="es-EC" altLang="es-EC" sz="1200">
                <a:solidFill>
                  <a:srgbClr val="FFFFFF"/>
                </a:solidFill>
              </a:rPr>
              <a:t>Secretaría de Gestión de Riesgos</a:t>
            </a:r>
            <a:endParaRPr lang="es-EC" altLang="es-EC"/>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3314" name="Google Shape;118;p4"/>
          <p:cNvSpPr txBox="1">
            <a:spLocks noChangeArrowheads="1"/>
          </p:cNvSpPr>
          <p:nvPr/>
        </p:nvSpPr>
        <p:spPr bwMode="auto">
          <a:xfrm>
            <a:off x="492125" y="241300"/>
            <a:ext cx="942022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eaLnBrk="1" hangingPunct="1">
              <a:buSzPts val="2000"/>
            </a:pPr>
            <a:r>
              <a:rPr lang="es-EC" altLang="es-EC" sz="2800" b="1" dirty="0">
                <a:solidFill>
                  <a:srgbClr val="212D5A"/>
                </a:solidFill>
                <a:latin typeface="Calibri" panose="020F0502020204030204" pitchFamily="34" charset="0"/>
                <a:cs typeface="Calibri" panose="020F0502020204030204" pitchFamily="34" charset="0"/>
              </a:rPr>
              <a:t>Gestiones de la SGR. </a:t>
            </a:r>
          </a:p>
        </p:txBody>
      </p:sp>
      <p:pic>
        <p:nvPicPr>
          <p:cNvPr id="13315" name="Google Shape;121;p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60350"/>
            <a:ext cx="938213" cy="866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316" name="Google Shape;111;p3"/>
          <p:cNvSpPr txBox="1">
            <a:spLocks noChangeArrowheads="1"/>
          </p:cNvSpPr>
          <p:nvPr/>
        </p:nvSpPr>
        <p:spPr bwMode="auto">
          <a:xfrm>
            <a:off x="349250" y="6364288"/>
            <a:ext cx="4360863"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eaLnBrk="1" hangingPunct="1">
              <a:buSzPts val="1200"/>
            </a:pPr>
            <a:r>
              <a:rPr lang="es-EC" altLang="es-EC" sz="1200">
                <a:solidFill>
                  <a:srgbClr val="212D5A"/>
                </a:solidFill>
              </a:rPr>
              <a:t>Secretaría de Gestión de Riesgos</a:t>
            </a:r>
            <a:endParaRPr lang="es-EC" altLang="es-EC"/>
          </a:p>
        </p:txBody>
      </p:sp>
      <p:pic>
        <p:nvPicPr>
          <p:cNvPr id="13317"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921750" y="5883275"/>
            <a:ext cx="3013075" cy="782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CuadroTexto 1"/>
          <p:cNvSpPr txBox="1"/>
          <p:nvPr/>
        </p:nvSpPr>
        <p:spPr>
          <a:xfrm>
            <a:off x="492124" y="836712"/>
            <a:ext cx="7009228" cy="5098832"/>
          </a:xfrm>
          <a:prstGeom prst="rect">
            <a:avLst/>
          </a:prstGeom>
          <a:noFill/>
        </p:spPr>
        <p:txBody>
          <a:bodyPr wrap="square" rtlCol="0">
            <a:spAutoFit/>
          </a:bodyPr>
          <a:lstStyle/>
          <a:p>
            <a:pPr marL="285750" indent="-285750" algn="just" eaLnBrk="1" hangingPunct="1">
              <a:spcAft>
                <a:spcPts val="800"/>
              </a:spcAft>
              <a:buFont typeface="Arial" panose="020B0604020202020204" pitchFamily="34" charset="0"/>
              <a:buChar char="•"/>
            </a:pPr>
            <a:r>
              <a:rPr lang="es-EC" altLang="en-US" sz="1700" dirty="0">
                <a:latin typeface="Calibri" panose="020F0502020204030204" pitchFamily="34" charset="0"/>
                <a:cs typeface="Calibri" panose="020F0502020204030204" pitchFamily="34" charset="0"/>
              </a:rPr>
              <a:t>Monitoreo de la evolución del ENOS a través del Equipo ERFEN. </a:t>
            </a:r>
          </a:p>
          <a:p>
            <a:pPr marL="285750" indent="-285750" algn="just" eaLnBrk="1" hangingPunct="1">
              <a:spcAft>
                <a:spcPts val="800"/>
              </a:spcAft>
              <a:buFont typeface="Arial" panose="020B0604020202020204" pitchFamily="34" charset="0"/>
              <a:buChar char="•"/>
            </a:pPr>
            <a:r>
              <a:rPr lang="es-EC" altLang="en-US" sz="1700" dirty="0">
                <a:latin typeface="Calibri" panose="020F0502020204030204" pitchFamily="34" charset="0"/>
                <a:cs typeface="Calibri" panose="020F0502020204030204" pitchFamily="34" charset="0"/>
              </a:rPr>
              <a:t>Definición de escenario de riesgo, para determinar impactos y daños por cantones y provincia. </a:t>
            </a:r>
          </a:p>
          <a:p>
            <a:pPr marL="285750" indent="-285750" algn="just" eaLnBrk="1" hangingPunct="1">
              <a:spcAft>
                <a:spcPts val="800"/>
              </a:spcAft>
              <a:buFont typeface="Arial" panose="020B0604020202020204" pitchFamily="34" charset="0"/>
              <a:buChar char="•"/>
            </a:pPr>
            <a:r>
              <a:rPr lang="es-EC" altLang="en-US" sz="1700" dirty="0">
                <a:latin typeface="Calibri" panose="020F0502020204030204" pitchFamily="34" charset="0"/>
                <a:cs typeface="Calibri" panose="020F0502020204030204" pitchFamily="34" charset="0"/>
              </a:rPr>
              <a:t>Activación de Mesas Técnicas y Grupos de Trabajo del COE Nacional para establecer estrategias y cierre de brechas para la preparación y respuesta. </a:t>
            </a:r>
          </a:p>
          <a:p>
            <a:pPr marL="285750" indent="-285750" algn="just" eaLnBrk="1" hangingPunct="1">
              <a:spcAft>
                <a:spcPts val="800"/>
              </a:spcAft>
              <a:buFont typeface="Arial" panose="020B0604020202020204" pitchFamily="34" charset="0"/>
              <a:buChar char="•"/>
            </a:pPr>
            <a:r>
              <a:rPr lang="es-EC" altLang="en-US" sz="1700" dirty="0">
                <a:latin typeface="Calibri" panose="020F0502020204030204" pitchFamily="34" charset="0"/>
                <a:cs typeface="Calibri" panose="020F0502020204030204" pitchFamily="34" charset="0"/>
              </a:rPr>
              <a:t>Activación con Gobernadores para liderar el proceso preparación para la respuesta, a través de los COE Provinciales, en coordinación con la Secretaría de Gestión de Riesgos.</a:t>
            </a:r>
          </a:p>
          <a:p>
            <a:pPr marL="285750" indent="-285750" algn="just" eaLnBrk="1" hangingPunct="1">
              <a:spcAft>
                <a:spcPts val="800"/>
              </a:spcAft>
              <a:buFont typeface="Arial" panose="020B0604020202020204" pitchFamily="34" charset="0"/>
              <a:buChar char="•"/>
            </a:pPr>
            <a:r>
              <a:rPr lang="es-EC" altLang="en-US" sz="1700" dirty="0">
                <a:latin typeface="Calibri" panose="020F0502020204030204" pitchFamily="34" charset="0"/>
                <a:cs typeface="Calibri" panose="020F0502020204030204" pitchFamily="34" charset="0"/>
              </a:rPr>
              <a:t>Definición de lineamientos para gestionar los riesgos por la época lluviosa y el fenómeno de El Niño. </a:t>
            </a:r>
          </a:p>
          <a:p>
            <a:pPr marL="285750" indent="-285750" algn="just" eaLnBrk="1" hangingPunct="1">
              <a:spcAft>
                <a:spcPts val="800"/>
              </a:spcAft>
              <a:buFont typeface="Arial" panose="020B0604020202020204" pitchFamily="34" charset="0"/>
              <a:buChar char="•"/>
            </a:pPr>
            <a:r>
              <a:rPr lang="es-EC" altLang="en-US" sz="1700" dirty="0">
                <a:latin typeface="Calibri" panose="020F0502020204030204" pitchFamily="34" charset="0"/>
                <a:cs typeface="Calibri" panose="020F0502020204030204" pitchFamily="34" charset="0"/>
              </a:rPr>
              <a:t>Catalogar kits para asistencia humanitaria. </a:t>
            </a:r>
          </a:p>
          <a:p>
            <a:pPr marL="285750" indent="-285750" algn="just" eaLnBrk="1" hangingPunct="1">
              <a:spcAft>
                <a:spcPts val="800"/>
              </a:spcAft>
              <a:buFont typeface="Arial" panose="020B0604020202020204" pitchFamily="34" charset="0"/>
              <a:buChar char="•"/>
            </a:pPr>
            <a:r>
              <a:rPr lang="es-EC" altLang="en-US" sz="1700" dirty="0">
                <a:latin typeface="Calibri" panose="020F0502020204030204" pitchFamily="34" charset="0"/>
                <a:cs typeface="Calibri" panose="020F0502020204030204" pitchFamily="34" charset="0"/>
              </a:rPr>
              <a:t>Abastecer bodegas de la SGR para la asistencia humanitaria. </a:t>
            </a:r>
          </a:p>
          <a:p>
            <a:pPr marL="285750" indent="-285750" algn="just" eaLnBrk="1" hangingPunct="1">
              <a:spcAft>
                <a:spcPts val="800"/>
              </a:spcAft>
              <a:buFont typeface="Arial" panose="020B0604020202020204" pitchFamily="34" charset="0"/>
              <a:buChar char="•"/>
            </a:pPr>
            <a:r>
              <a:rPr lang="es-EC" altLang="en-US" sz="1700" dirty="0">
                <a:latin typeface="Calibri" panose="020F0502020204030204" pitchFamily="34" charset="0"/>
                <a:cs typeface="Calibri" panose="020F0502020204030204" pitchFamily="34" charset="0"/>
              </a:rPr>
              <a:t>Gestiones con INAMHI para fortalecer el monitoreo y con EPA para el mantenimiento de canales de riego y represas.  </a:t>
            </a:r>
          </a:p>
          <a:p>
            <a:pPr marL="285750" indent="-285750" algn="just" eaLnBrk="1" hangingPunct="1">
              <a:spcAft>
                <a:spcPts val="800"/>
              </a:spcAft>
              <a:buFont typeface="Arial" panose="020B0604020202020204" pitchFamily="34" charset="0"/>
              <a:buChar char="•"/>
            </a:pPr>
            <a:r>
              <a:rPr lang="es-EC" altLang="en-US" sz="1700" dirty="0">
                <a:latin typeface="Calibri" panose="020F0502020204030204" pitchFamily="34" charset="0"/>
                <a:cs typeface="Calibri" panose="020F0502020204030204" pitchFamily="34" charset="0"/>
              </a:rPr>
              <a:t>Mapeo de proyectos BDE para la reducción del riesgo de desastres con los GAD Municipales y Provinciales, por un monto de 257.367.532,37 dólares.</a:t>
            </a:r>
            <a:r>
              <a:rPr lang="es-EC" altLang="en-US" sz="1700" b="1" dirty="0">
                <a:latin typeface="Calibri" panose="020F0502020204030204" pitchFamily="34" charset="0"/>
                <a:cs typeface="Calibri" panose="020F0502020204030204" pitchFamily="34" charset="0"/>
              </a:rPr>
              <a:t> </a:t>
            </a:r>
            <a:endParaRPr lang="es-EC" altLang="en-US" sz="1700" dirty="0">
              <a:latin typeface="Calibri" panose="020F0502020204030204" pitchFamily="34" charset="0"/>
              <a:ea typeface="Calibri" panose="020F0502020204030204" pitchFamily="34" charset="0"/>
            </a:endParaRPr>
          </a:p>
        </p:txBody>
      </p:sp>
      <p:grpSp>
        <p:nvGrpSpPr>
          <p:cNvPr id="28" name="Grupo 27"/>
          <p:cNvGrpSpPr/>
          <p:nvPr/>
        </p:nvGrpSpPr>
        <p:grpSpPr>
          <a:xfrm>
            <a:off x="7536160" y="11943"/>
            <a:ext cx="3641725" cy="4454525"/>
            <a:chOff x="6269804" y="797073"/>
            <a:chExt cx="4846400" cy="4961952"/>
          </a:xfrm>
        </p:grpSpPr>
        <p:grpSp>
          <p:nvGrpSpPr>
            <p:cNvPr id="30" name="Grupo 29"/>
            <p:cNvGrpSpPr/>
            <p:nvPr/>
          </p:nvGrpSpPr>
          <p:grpSpPr>
            <a:xfrm>
              <a:off x="6269804" y="797073"/>
              <a:ext cx="4846400" cy="4961952"/>
              <a:chOff x="4392809" y="1048208"/>
              <a:chExt cx="4846400" cy="4961952"/>
            </a:xfrm>
          </p:grpSpPr>
          <p:pic>
            <p:nvPicPr>
              <p:cNvPr id="41" name="Imagen 40"/>
              <p:cNvPicPr>
                <a:picLocks noChangeAspect="1"/>
              </p:cNvPicPr>
              <p:nvPr/>
            </p:nvPicPr>
            <p:blipFill>
              <a:blip r:embed="rId5"/>
              <a:stretch>
                <a:fillRect/>
              </a:stretch>
            </p:blipFill>
            <p:spPr>
              <a:xfrm>
                <a:off x="4392809" y="1048208"/>
                <a:ext cx="4846400" cy="4961952"/>
              </a:xfrm>
              <a:prstGeom prst="rect">
                <a:avLst/>
              </a:prstGeom>
              <a:noFill/>
              <a:ln w="9525" cap="flat" cmpd="sng">
                <a:solidFill>
                  <a:schemeClr val="bg1"/>
                </a:solidFill>
                <a:prstDash val="solid"/>
                <a:miter/>
                <a:headEnd type="none" w="med" len="med"/>
                <a:tailEnd type="none" w="med" len="med"/>
              </a:ln>
            </p:spPr>
          </p:pic>
          <p:pic>
            <p:nvPicPr>
              <p:cNvPr id="42" name="Gráfico 13" descr="Anclar con relleno sólido"/>
              <p:cNvPicPr>
                <a:picLocks noChangeAspect="1"/>
              </p:cNvPicPr>
              <p:nvPr/>
            </p:nvPicPr>
            <p:blipFill>
              <a:blip r:embed="rId6"/>
              <a:stretch>
                <a:fillRect/>
              </a:stretch>
            </p:blipFill>
            <p:spPr>
              <a:xfrm rot="3341259">
                <a:off x="5981327" y="1274217"/>
                <a:ext cx="392768" cy="392768"/>
              </a:xfrm>
              <a:prstGeom prst="rect">
                <a:avLst/>
              </a:prstGeom>
            </p:spPr>
          </p:pic>
          <p:pic>
            <p:nvPicPr>
              <p:cNvPr id="43" name="Gráfico 14" descr="Anclar con relleno sólido"/>
              <p:cNvPicPr>
                <a:picLocks noChangeAspect="1"/>
              </p:cNvPicPr>
              <p:nvPr/>
            </p:nvPicPr>
            <p:blipFill>
              <a:blip r:embed="rId6"/>
              <a:stretch>
                <a:fillRect/>
              </a:stretch>
            </p:blipFill>
            <p:spPr>
              <a:xfrm rot="3341259">
                <a:off x="5397690" y="3198843"/>
                <a:ext cx="392768" cy="392768"/>
              </a:xfrm>
              <a:prstGeom prst="rect">
                <a:avLst/>
              </a:prstGeom>
            </p:spPr>
          </p:pic>
          <p:pic>
            <p:nvPicPr>
              <p:cNvPr id="44" name="Gráfico 15" descr="Anclar con relleno sólido"/>
              <p:cNvPicPr>
                <a:picLocks noChangeAspect="1"/>
              </p:cNvPicPr>
              <p:nvPr/>
            </p:nvPicPr>
            <p:blipFill>
              <a:blip r:embed="rId6"/>
              <a:stretch>
                <a:fillRect/>
              </a:stretch>
            </p:blipFill>
            <p:spPr>
              <a:xfrm rot="3341259">
                <a:off x="6695004" y="1531121"/>
                <a:ext cx="392768" cy="392768"/>
              </a:xfrm>
              <a:prstGeom prst="rect">
                <a:avLst/>
              </a:prstGeom>
            </p:spPr>
          </p:pic>
          <p:pic>
            <p:nvPicPr>
              <p:cNvPr id="45" name="Gráfico 16" descr="Anclar con relleno sólido"/>
              <p:cNvPicPr>
                <a:picLocks noChangeAspect="1"/>
              </p:cNvPicPr>
              <p:nvPr/>
            </p:nvPicPr>
            <p:blipFill>
              <a:blip r:embed="rId6"/>
              <a:stretch>
                <a:fillRect/>
              </a:stretch>
            </p:blipFill>
            <p:spPr>
              <a:xfrm rot="3341259">
                <a:off x="5460468" y="2291680"/>
                <a:ext cx="392768" cy="392768"/>
              </a:xfrm>
              <a:prstGeom prst="rect">
                <a:avLst/>
              </a:prstGeom>
            </p:spPr>
          </p:pic>
          <p:pic>
            <p:nvPicPr>
              <p:cNvPr id="48" name="Gráfico 17" descr="Anclar con relleno sólido"/>
              <p:cNvPicPr>
                <a:picLocks noChangeAspect="1"/>
              </p:cNvPicPr>
              <p:nvPr/>
            </p:nvPicPr>
            <p:blipFill>
              <a:blip r:embed="rId6"/>
              <a:stretch>
                <a:fillRect/>
              </a:stretch>
            </p:blipFill>
            <p:spPr>
              <a:xfrm rot="3341259">
                <a:off x="5778649" y="4784173"/>
                <a:ext cx="392768" cy="392768"/>
              </a:xfrm>
              <a:prstGeom prst="rect">
                <a:avLst/>
              </a:prstGeom>
            </p:spPr>
          </p:pic>
          <p:pic>
            <p:nvPicPr>
              <p:cNvPr id="51" name="Gráfico 18" descr="Anclar con relleno sólido"/>
              <p:cNvPicPr>
                <a:picLocks noChangeAspect="1"/>
              </p:cNvPicPr>
              <p:nvPr/>
            </p:nvPicPr>
            <p:blipFill>
              <a:blip r:embed="rId6"/>
              <a:stretch>
                <a:fillRect/>
              </a:stretch>
            </p:blipFill>
            <p:spPr>
              <a:xfrm rot="3341259">
                <a:off x="6973658" y="3675527"/>
                <a:ext cx="392768" cy="392768"/>
              </a:xfrm>
              <a:prstGeom prst="rect">
                <a:avLst/>
              </a:prstGeom>
            </p:spPr>
          </p:pic>
          <p:pic>
            <p:nvPicPr>
              <p:cNvPr id="54" name="Gráfico 19" descr="Anclar con relleno sólido"/>
              <p:cNvPicPr>
                <a:picLocks noChangeAspect="1"/>
              </p:cNvPicPr>
              <p:nvPr/>
            </p:nvPicPr>
            <p:blipFill>
              <a:blip r:embed="rId6"/>
              <a:stretch>
                <a:fillRect/>
              </a:stretch>
            </p:blipFill>
            <p:spPr>
              <a:xfrm rot="3341259">
                <a:off x="6497924" y="1845071"/>
                <a:ext cx="392768" cy="392768"/>
              </a:xfrm>
              <a:prstGeom prst="rect">
                <a:avLst/>
              </a:prstGeom>
            </p:spPr>
          </p:pic>
          <p:pic>
            <p:nvPicPr>
              <p:cNvPr id="55" name="Gráfico 20" descr="Anclar con relleno sólido"/>
              <p:cNvPicPr>
                <a:picLocks noChangeAspect="1"/>
              </p:cNvPicPr>
              <p:nvPr/>
            </p:nvPicPr>
            <p:blipFill>
              <a:blip r:embed="rId6"/>
              <a:stretch>
                <a:fillRect/>
              </a:stretch>
            </p:blipFill>
            <p:spPr>
              <a:xfrm rot="3341259">
                <a:off x="5568866" y="4305155"/>
                <a:ext cx="392768" cy="392768"/>
              </a:xfrm>
              <a:prstGeom prst="rect">
                <a:avLst/>
              </a:prstGeom>
            </p:spPr>
          </p:pic>
          <p:pic>
            <p:nvPicPr>
              <p:cNvPr id="56" name="Gráfico 21" descr="Anclar con relleno sólido"/>
              <p:cNvPicPr>
                <a:picLocks noChangeAspect="1"/>
              </p:cNvPicPr>
              <p:nvPr/>
            </p:nvPicPr>
            <p:blipFill>
              <a:blip r:embed="rId6"/>
              <a:stretch>
                <a:fillRect/>
              </a:stretch>
            </p:blipFill>
            <p:spPr>
              <a:xfrm rot="3341259">
                <a:off x="6324472" y="2415122"/>
                <a:ext cx="392768" cy="392768"/>
              </a:xfrm>
              <a:prstGeom prst="rect">
                <a:avLst/>
              </a:prstGeom>
            </p:spPr>
          </p:pic>
          <p:pic>
            <p:nvPicPr>
              <p:cNvPr id="57" name="Gráfico 22" descr="Anclar con relleno sólido"/>
              <p:cNvPicPr>
                <a:picLocks noChangeAspect="1"/>
              </p:cNvPicPr>
              <p:nvPr/>
            </p:nvPicPr>
            <p:blipFill>
              <a:blip r:embed="rId6"/>
              <a:stretch>
                <a:fillRect/>
              </a:stretch>
            </p:blipFill>
            <p:spPr>
              <a:xfrm rot="3341259">
                <a:off x="6432317" y="3102161"/>
                <a:ext cx="392768" cy="392768"/>
              </a:xfrm>
              <a:prstGeom prst="rect">
                <a:avLst/>
              </a:prstGeom>
            </p:spPr>
          </p:pic>
          <p:pic>
            <p:nvPicPr>
              <p:cNvPr id="58" name="Gráfico 23" descr="Anclar con relleno sólido"/>
              <p:cNvPicPr>
                <a:picLocks noChangeAspect="1"/>
              </p:cNvPicPr>
              <p:nvPr/>
            </p:nvPicPr>
            <p:blipFill>
              <a:blip r:embed="rId6"/>
              <a:stretch>
                <a:fillRect/>
              </a:stretch>
            </p:blipFill>
            <p:spPr>
              <a:xfrm rot="3341259">
                <a:off x="6902356" y="1327928"/>
                <a:ext cx="392768" cy="392768"/>
              </a:xfrm>
              <a:prstGeom prst="rect">
                <a:avLst/>
              </a:prstGeom>
            </p:spPr>
          </p:pic>
          <p:pic>
            <p:nvPicPr>
              <p:cNvPr id="59" name="Gráfico 24" descr="Anclar con relleno sólido"/>
              <p:cNvPicPr>
                <a:picLocks noChangeAspect="1"/>
              </p:cNvPicPr>
              <p:nvPr/>
            </p:nvPicPr>
            <p:blipFill>
              <a:blip r:embed="rId6"/>
              <a:stretch>
                <a:fillRect/>
              </a:stretch>
            </p:blipFill>
            <p:spPr>
              <a:xfrm rot="3341259">
                <a:off x="6127867" y="3662182"/>
                <a:ext cx="392768" cy="392768"/>
              </a:xfrm>
              <a:prstGeom prst="rect">
                <a:avLst/>
              </a:prstGeom>
            </p:spPr>
          </p:pic>
          <p:pic>
            <p:nvPicPr>
              <p:cNvPr id="60" name="Gráfico 25" descr="Anclar con relleno sólido"/>
              <p:cNvPicPr>
                <a:picLocks noChangeAspect="1"/>
              </p:cNvPicPr>
              <p:nvPr/>
            </p:nvPicPr>
            <p:blipFill>
              <a:blip r:embed="rId6"/>
              <a:stretch>
                <a:fillRect/>
              </a:stretch>
            </p:blipFill>
            <p:spPr>
              <a:xfrm rot="3341259">
                <a:off x="6108466" y="3061166"/>
                <a:ext cx="392768" cy="392768"/>
              </a:xfrm>
              <a:prstGeom prst="rect">
                <a:avLst/>
              </a:prstGeom>
            </p:spPr>
          </p:pic>
          <p:pic>
            <p:nvPicPr>
              <p:cNvPr id="61" name="Gráfico 26" descr="Anclar con relleno sólido"/>
              <p:cNvPicPr>
                <a:picLocks noChangeAspect="1"/>
              </p:cNvPicPr>
              <p:nvPr/>
            </p:nvPicPr>
            <p:blipFill>
              <a:blip r:embed="rId6"/>
              <a:stretch>
                <a:fillRect/>
              </a:stretch>
            </p:blipFill>
            <p:spPr>
              <a:xfrm rot="3341259">
                <a:off x="5854956" y="4127964"/>
                <a:ext cx="392768" cy="392768"/>
              </a:xfrm>
              <a:prstGeom prst="rect">
                <a:avLst/>
              </a:prstGeom>
            </p:spPr>
          </p:pic>
          <p:pic>
            <p:nvPicPr>
              <p:cNvPr id="62" name="Gráfico 27" descr="Anclar con relleno sólido"/>
              <p:cNvPicPr>
                <a:picLocks noChangeAspect="1"/>
              </p:cNvPicPr>
              <p:nvPr/>
            </p:nvPicPr>
            <p:blipFill>
              <a:blip r:embed="rId6"/>
              <a:stretch>
                <a:fillRect/>
              </a:stretch>
            </p:blipFill>
            <p:spPr>
              <a:xfrm rot="3341259">
                <a:off x="4983642" y="3304970"/>
                <a:ext cx="392768" cy="392768"/>
              </a:xfrm>
              <a:prstGeom prst="rect">
                <a:avLst/>
              </a:prstGeom>
            </p:spPr>
          </p:pic>
        </p:grpSp>
        <p:pic>
          <p:nvPicPr>
            <p:cNvPr id="33" name="Gráfico 10" descr="Anclar con relleno sólido"/>
            <p:cNvPicPr>
              <a:picLocks noChangeAspect="1"/>
            </p:cNvPicPr>
            <p:nvPr/>
          </p:nvPicPr>
          <p:blipFill>
            <a:blip r:embed="rId6"/>
            <a:stretch>
              <a:fillRect/>
            </a:stretch>
          </p:blipFill>
          <p:spPr>
            <a:xfrm rot="3341259">
              <a:off x="7639774" y="2552152"/>
              <a:ext cx="392768" cy="392768"/>
            </a:xfrm>
            <a:prstGeom prst="rect">
              <a:avLst/>
            </a:prstGeom>
          </p:spPr>
        </p:pic>
        <p:pic>
          <p:nvPicPr>
            <p:cNvPr id="34" name="Gráfico 11" descr="Anclar con relleno sólido"/>
            <p:cNvPicPr>
              <a:picLocks noChangeAspect="1"/>
            </p:cNvPicPr>
            <p:nvPr/>
          </p:nvPicPr>
          <p:blipFill>
            <a:blip r:embed="rId6"/>
            <a:stretch>
              <a:fillRect/>
            </a:stretch>
          </p:blipFill>
          <p:spPr>
            <a:xfrm rot="3341259">
              <a:off x="7942250" y="1753012"/>
              <a:ext cx="392768" cy="392768"/>
            </a:xfrm>
            <a:prstGeom prst="rect">
              <a:avLst/>
            </a:prstGeom>
          </p:spPr>
        </p:pic>
      </p:grpSp>
      <p:pic>
        <p:nvPicPr>
          <p:cNvPr id="29" name="Imagen 28"/>
          <p:cNvPicPr>
            <a:picLocks noChangeAspect="1"/>
          </p:cNvPicPr>
          <p:nvPr/>
        </p:nvPicPr>
        <p:blipFill>
          <a:blip r:embed="rId7"/>
          <a:stretch>
            <a:fillRect/>
          </a:stretch>
        </p:blipFill>
        <p:spPr>
          <a:xfrm>
            <a:off x="7536160" y="4506155"/>
            <a:ext cx="4568825" cy="1360488"/>
          </a:xfrm>
          <a:prstGeom prst="rect">
            <a:avLst/>
          </a:prstGeom>
          <a:ln w="6350" cap="sq">
            <a:solidFill>
              <a:srgbClr val="000000"/>
            </a:solidFill>
            <a:prstDash val="solid"/>
            <a:miter lim="800000"/>
            <a:headEnd/>
            <a:tailEnd/>
          </a:ln>
          <a:effectLst>
            <a:outerShdw blurRad="50800" dist="38100" dir="2700000" algn="tl" rotWithShape="0">
              <a:srgbClr val="000000">
                <a:alpha val="43000"/>
              </a:srgbClr>
            </a:outerShdw>
          </a:effectLst>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3314" name="Google Shape;118;p4"/>
          <p:cNvSpPr txBox="1">
            <a:spLocks noChangeArrowheads="1"/>
          </p:cNvSpPr>
          <p:nvPr/>
        </p:nvSpPr>
        <p:spPr bwMode="auto">
          <a:xfrm>
            <a:off x="492125" y="241300"/>
            <a:ext cx="942022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eaLnBrk="1" hangingPunct="1">
              <a:buSzPts val="2000"/>
            </a:pPr>
            <a:r>
              <a:rPr lang="es-EC" altLang="es-EC" sz="2800" b="1" dirty="0">
                <a:solidFill>
                  <a:srgbClr val="212D5A"/>
                </a:solidFill>
                <a:latin typeface="Calibri" panose="020F0502020204030204" pitchFamily="34" charset="0"/>
                <a:cs typeface="Calibri" panose="020F0502020204030204" pitchFamily="34" charset="0"/>
              </a:rPr>
              <a:t>Consideraciones generales para los </a:t>
            </a:r>
            <a:r>
              <a:rPr lang="es-EC" altLang="es-EC" sz="2800" b="1">
                <a:solidFill>
                  <a:srgbClr val="212D5A"/>
                </a:solidFill>
                <a:latin typeface="Calibri" panose="020F0502020204030204" pitchFamily="34" charset="0"/>
                <a:cs typeface="Calibri" panose="020F0502020204030204" pitchFamily="34" charset="0"/>
              </a:rPr>
              <a:t>GAD Municipales.  </a:t>
            </a:r>
            <a:endParaRPr lang="es-EC" altLang="es-EC" sz="2800" b="1" dirty="0">
              <a:solidFill>
                <a:srgbClr val="212D5A"/>
              </a:solidFill>
              <a:latin typeface="Calibri" panose="020F0502020204030204" pitchFamily="34" charset="0"/>
              <a:cs typeface="Calibri" panose="020F0502020204030204" pitchFamily="34" charset="0"/>
            </a:endParaRPr>
          </a:p>
        </p:txBody>
      </p:sp>
      <p:pic>
        <p:nvPicPr>
          <p:cNvPr id="13315" name="Google Shape;121;p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60350"/>
            <a:ext cx="938213" cy="866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316" name="Google Shape;111;p3"/>
          <p:cNvSpPr txBox="1">
            <a:spLocks noChangeArrowheads="1"/>
          </p:cNvSpPr>
          <p:nvPr/>
        </p:nvSpPr>
        <p:spPr bwMode="auto">
          <a:xfrm>
            <a:off x="349250" y="6364288"/>
            <a:ext cx="4360863"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eaLnBrk="1" hangingPunct="1">
              <a:buSzPts val="1200"/>
            </a:pPr>
            <a:r>
              <a:rPr lang="es-EC" altLang="es-EC" sz="1200">
                <a:solidFill>
                  <a:srgbClr val="212D5A"/>
                </a:solidFill>
              </a:rPr>
              <a:t>Secretaría de Gestión de Riesgos</a:t>
            </a:r>
            <a:endParaRPr lang="es-EC" altLang="es-EC"/>
          </a:p>
        </p:txBody>
      </p:sp>
      <p:pic>
        <p:nvPicPr>
          <p:cNvPr id="13317"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921750" y="5883275"/>
            <a:ext cx="3013075" cy="782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3319" name="Group 27"/>
          <p:cNvGrpSpPr/>
          <p:nvPr/>
        </p:nvGrpSpPr>
        <p:grpSpPr bwMode="auto">
          <a:xfrm>
            <a:off x="6657975" y="1196752"/>
            <a:ext cx="3254375" cy="658812"/>
            <a:chOff x="838200" y="5410200"/>
            <a:chExt cx="2590800" cy="609600"/>
          </a:xfrm>
        </p:grpSpPr>
        <p:sp>
          <p:nvSpPr>
            <p:cNvPr id="35" name="Rounded Rectangle 24"/>
            <p:cNvSpPr/>
            <p:nvPr/>
          </p:nvSpPr>
          <p:spPr bwMode="auto">
            <a:xfrm>
              <a:off x="838200" y="5410200"/>
              <a:ext cx="2590800" cy="609600"/>
            </a:xfrm>
            <a:prstGeom prst="roundRect">
              <a:avLst>
                <a:gd name="adj" fmla="val 50000"/>
              </a:avLst>
            </a:prstGeom>
            <a:solidFill>
              <a:srgbClr val="FFC000"/>
            </a:solidFill>
            <a:ln w="9525">
              <a:solidFill>
                <a:schemeClr val="accent3">
                  <a:lumMod val="75000"/>
                </a:schemeClr>
              </a:solidFill>
              <a:round/>
            </a:ln>
          </p:spPr>
          <p:txBody>
            <a:bodyPr anchor="ctr"/>
            <a:lstStyle/>
            <a:p>
              <a:pPr marL="447675" algn="ctr" eaLnBrk="1" fontAlgn="auto" hangingPunct="1">
                <a:spcBef>
                  <a:spcPts val="0"/>
                </a:spcBef>
                <a:spcAft>
                  <a:spcPts val="0"/>
                </a:spcAft>
                <a:buClr>
                  <a:srgbClr val="000000"/>
                </a:buClr>
                <a:buFont typeface="Arial" panose="020B0604020202020204"/>
                <a:buNone/>
                <a:defRPr/>
              </a:pPr>
              <a:r>
                <a:rPr lang="en-US" sz="1800" kern="0" dirty="0" err="1">
                  <a:latin typeface="Arial" panose="020B0604020202020204"/>
                  <a:cs typeface="Arial" panose="020B0604020202020204"/>
                </a:rPr>
                <a:t>Reducción</a:t>
              </a:r>
              <a:r>
                <a:rPr lang="en-US" sz="1800" kern="0" dirty="0">
                  <a:latin typeface="Arial" panose="020B0604020202020204"/>
                  <a:cs typeface="Arial" panose="020B0604020202020204"/>
                </a:rPr>
                <a:t> de </a:t>
              </a:r>
              <a:r>
                <a:rPr lang="en-US" sz="1800" kern="0" dirty="0" err="1">
                  <a:latin typeface="Arial" panose="020B0604020202020204"/>
                  <a:cs typeface="Arial" panose="020B0604020202020204"/>
                </a:rPr>
                <a:t>Riesgos</a:t>
              </a:r>
              <a:r>
                <a:rPr lang="en-US" sz="1800" kern="0" dirty="0">
                  <a:latin typeface="Arial" panose="020B0604020202020204"/>
                  <a:cs typeface="Arial" panose="020B0604020202020204"/>
                </a:rPr>
                <a:t> </a:t>
              </a:r>
            </a:p>
          </p:txBody>
        </p:sp>
        <p:sp>
          <p:nvSpPr>
            <p:cNvPr id="36" name="Oval 21"/>
            <p:cNvSpPr/>
            <p:nvPr/>
          </p:nvSpPr>
          <p:spPr bwMode="auto">
            <a:xfrm>
              <a:off x="887488" y="5466019"/>
              <a:ext cx="429694" cy="499432"/>
            </a:xfrm>
            <a:prstGeom prst="ellipse">
              <a:avLst/>
            </a:prstGeom>
            <a:gradFill flip="none" rotWithShape="1">
              <a:gsLst>
                <a:gs pos="0">
                  <a:schemeClr val="bg1">
                    <a:shade val="30000"/>
                    <a:satMod val="115000"/>
                  </a:schemeClr>
                </a:gs>
                <a:gs pos="50000">
                  <a:schemeClr val="bg1">
                    <a:shade val="67500"/>
                    <a:satMod val="115000"/>
                  </a:schemeClr>
                </a:gs>
                <a:gs pos="100000">
                  <a:schemeClr val="bg1">
                    <a:shade val="100000"/>
                    <a:satMod val="115000"/>
                  </a:schemeClr>
                </a:gs>
              </a:gsLst>
              <a:lin ang="16200000" scaled="1"/>
              <a:tileRect/>
            </a:gradFill>
            <a:ln w="12700">
              <a:solidFill>
                <a:schemeClr val="accent3"/>
              </a:solidFill>
              <a:round/>
            </a:ln>
          </p:spPr>
          <p:txBody>
            <a:bodyPr/>
            <a:lstStyle/>
            <a:p>
              <a:pPr algn="ctr" eaLnBrk="1" fontAlgn="auto" hangingPunct="1">
                <a:spcBef>
                  <a:spcPts val="0"/>
                </a:spcBef>
                <a:spcAft>
                  <a:spcPts val="0"/>
                </a:spcAft>
                <a:buClr>
                  <a:srgbClr val="000000"/>
                </a:buClr>
                <a:buFont typeface="Arial" panose="020B0604020202020204"/>
                <a:buNone/>
                <a:defRPr/>
              </a:pPr>
              <a:r>
                <a:rPr lang="uk-UA" sz="2400" b="1" kern="0" dirty="0">
                  <a:latin typeface="Arial" panose="020B0604020202020204"/>
                  <a:cs typeface="Arial" panose="020B0604020202020204"/>
                </a:rPr>
                <a:t>1</a:t>
              </a:r>
              <a:endParaRPr lang="en-US" sz="2400" b="1" kern="0" dirty="0">
                <a:latin typeface="Arial" panose="020B0604020202020204"/>
                <a:cs typeface="Arial" panose="020B0604020202020204"/>
              </a:endParaRPr>
            </a:p>
          </p:txBody>
        </p:sp>
      </p:grpSp>
      <p:grpSp>
        <p:nvGrpSpPr>
          <p:cNvPr id="13320" name="Group 27"/>
          <p:cNvGrpSpPr/>
          <p:nvPr/>
        </p:nvGrpSpPr>
        <p:grpSpPr bwMode="auto">
          <a:xfrm>
            <a:off x="6657975" y="2193702"/>
            <a:ext cx="3254375" cy="658812"/>
            <a:chOff x="838200" y="5410200"/>
            <a:chExt cx="2590800" cy="609600"/>
          </a:xfrm>
        </p:grpSpPr>
        <p:sp>
          <p:nvSpPr>
            <p:cNvPr id="46" name="Rounded Rectangle 24"/>
            <p:cNvSpPr/>
            <p:nvPr/>
          </p:nvSpPr>
          <p:spPr bwMode="auto">
            <a:xfrm>
              <a:off x="838200" y="5410200"/>
              <a:ext cx="2590800" cy="609600"/>
            </a:xfrm>
            <a:prstGeom prst="roundRect">
              <a:avLst>
                <a:gd name="adj" fmla="val 50000"/>
              </a:avLst>
            </a:prstGeom>
            <a:solidFill>
              <a:srgbClr val="A5A5A5"/>
            </a:solidFill>
            <a:ln w="9525">
              <a:solidFill>
                <a:schemeClr val="accent3">
                  <a:lumMod val="75000"/>
                </a:schemeClr>
              </a:solidFill>
              <a:round/>
            </a:ln>
          </p:spPr>
          <p:txBody>
            <a:bodyPr anchor="ctr"/>
            <a:lstStyle/>
            <a:p>
              <a:pPr marL="536575" eaLnBrk="1" fontAlgn="auto" hangingPunct="1">
                <a:spcBef>
                  <a:spcPts val="0"/>
                </a:spcBef>
                <a:spcAft>
                  <a:spcPts val="0"/>
                </a:spcAft>
                <a:buClr>
                  <a:srgbClr val="000000"/>
                </a:buClr>
                <a:buFont typeface="Arial" panose="020B0604020202020204"/>
                <a:buNone/>
                <a:defRPr/>
              </a:pPr>
              <a:r>
                <a:rPr lang="en-US" sz="1800" kern="0" dirty="0" err="1">
                  <a:latin typeface="Arial" panose="020B0604020202020204"/>
                  <a:cs typeface="Arial" panose="020B0604020202020204"/>
                </a:rPr>
                <a:t>Preparación</a:t>
              </a:r>
              <a:r>
                <a:rPr lang="en-US" sz="1800" kern="0" dirty="0">
                  <a:latin typeface="Arial" panose="020B0604020202020204"/>
                  <a:cs typeface="Arial" panose="020B0604020202020204"/>
                </a:rPr>
                <a:t> para la </a:t>
              </a:r>
              <a:r>
                <a:rPr lang="en-US" sz="1800" kern="0" dirty="0" err="1">
                  <a:latin typeface="Arial" panose="020B0604020202020204"/>
                  <a:cs typeface="Arial" panose="020B0604020202020204"/>
                </a:rPr>
                <a:t>respuesta</a:t>
              </a:r>
              <a:r>
                <a:rPr lang="en-US" sz="1800" kern="0" dirty="0">
                  <a:latin typeface="Arial" panose="020B0604020202020204"/>
                  <a:cs typeface="Arial" panose="020B0604020202020204"/>
                </a:rPr>
                <a:t> </a:t>
              </a:r>
            </a:p>
          </p:txBody>
        </p:sp>
        <p:sp>
          <p:nvSpPr>
            <p:cNvPr id="47" name="Oval 21"/>
            <p:cNvSpPr/>
            <p:nvPr/>
          </p:nvSpPr>
          <p:spPr bwMode="auto">
            <a:xfrm>
              <a:off x="887488" y="5466019"/>
              <a:ext cx="429694" cy="499432"/>
            </a:xfrm>
            <a:prstGeom prst="ellipse">
              <a:avLst/>
            </a:prstGeom>
            <a:gradFill flip="none" rotWithShape="1">
              <a:gsLst>
                <a:gs pos="0">
                  <a:schemeClr val="bg1">
                    <a:shade val="30000"/>
                    <a:satMod val="115000"/>
                  </a:schemeClr>
                </a:gs>
                <a:gs pos="50000">
                  <a:schemeClr val="bg1">
                    <a:shade val="67500"/>
                    <a:satMod val="115000"/>
                  </a:schemeClr>
                </a:gs>
                <a:gs pos="100000">
                  <a:schemeClr val="bg1">
                    <a:shade val="100000"/>
                    <a:satMod val="115000"/>
                  </a:schemeClr>
                </a:gs>
              </a:gsLst>
              <a:lin ang="16200000" scaled="1"/>
              <a:tileRect/>
            </a:gradFill>
            <a:ln w="12700">
              <a:solidFill>
                <a:schemeClr val="accent3"/>
              </a:solidFill>
              <a:round/>
            </a:ln>
          </p:spPr>
          <p:txBody>
            <a:bodyPr/>
            <a:lstStyle/>
            <a:p>
              <a:pPr algn="ctr" eaLnBrk="1" fontAlgn="auto" hangingPunct="1">
                <a:spcBef>
                  <a:spcPts val="0"/>
                </a:spcBef>
                <a:spcAft>
                  <a:spcPts val="0"/>
                </a:spcAft>
                <a:buClr>
                  <a:srgbClr val="000000"/>
                </a:buClr>
                <a:buFont typeface="Arial" panose="020B0604020202020204"/>
                <a:buNone/>
                <a:defRPr/>
              </a:pPr>
              <a:r>
                <a:rPr lang="es-EC" sz="2400" b="1" kern="0" dirty="0">
                  <a:latin typeface="Arial" panose="020B0604020202020204"/>
                  <a:cs typeface="Arial" panose="020B0604020202020204"/>
                </a:rPr>
                <a:t>2</a:t>
              </a:r>
              <a:endParaRPr lang="en-US" sz="2400" b="1" kern="0" dirty="0">
                <a:latin typeface="Arial" panose="020B0604020202020204"/>
                <a:cs typeface="Arial" panose="020B0604020202020204"/>
              </a:endParaRPr>
            </a:p>
          </p:txBody>
        </p:sp>
      </p:grpSp>
      <p:grpSp>
        <p:nvGrpSpPr>
          <p:cNvPr id="13321" name="Group 27"/>
          <p:cNvGrpSpPr/>
          <p:nvPr/>
        </p:nvGrpSpPr>
        <p:grpSpPr bwMode="auto">
          <a:xfrm>
            <a:off x="6657975" y="3185889"/>
            <a:ext cx="3254375" cy="660400"/>
            <a:chOff x="838200" y="5410200"/>
            <a:chExt cx="2590800" cy="609600"/>
          </a:xfrm>
        </p:grpSpPr>
        <p:sp>
          <p:nvSpPr>
            <p:cNvPr id="49" name="Rounded Rectangle 24"/>
            <p:cNvSpPr/>
            <p:nvPr/>
          </p:nvSpPr>
          <p:spPr bwMode="auto">
            <a:xfrm>
              <a:off x="838200" y="5410200"/>
              <a:ext cx="2590800" cy="609600"/>
            </a:xfrm>
            <a:prstGeom prst="roundRect">
              <a:avLst>
                <a:gd name="adj" fmla="val 50000"/>
              </a:avLst>
            </a:prstGeom>
            <a:solidFill>
              <a:srgbClr val="ED7D31"/>
            </a:solidFill>
            <a:ln w="9525">
              <a:solidFill>
                <a:schemeClr val="accent3">
                  <a:lumMod val="75000"/>
                </a:schemeClr>
              </a:solidFill>
              <a:round/>
            </a:ln>
          </p:spPr>
          <p:txBody>
            <a:bodyPr anchor="ctr"/>
            <a:lstStyle/>
            <a:p>
              <a:pPr marL="536575" eaLnBrk="1" fontAlgn="auto" hangingPunct="1">
                <a:spcBef>
                  <a:spcPts val="0"/>
                </a:spcBef>
                <a:spcAft>
                  <a:spcPts val="0"/>
                </a:spcAft>
                <a:buClr>
                  <a:srgbClr val="000000"/>
                </a:buClr>
                <a:buFont typeface="Arial" panose="020B0604020202020204"/>
                <a:buNone/>
                <a:defRPr/>
              </a:pPr>
              <a:r>
                <a:rPr lang="en-US" sz="1800" kern="0" dirty="0">
                  <a:latin typeface="Arial" panose="020B0604020202020204"/>
                  <a:cs typeface="Arial" panose="020B0604020202020204"/>
                </a:rPr>
                <a:t>Respuesta a la </a:t>
              </a:r>
              <a:r>
                <a:rPr lang="en-US" sz="1800" kern="0" dirty="0" err="1">
                  <a:latin typeface="Arial" panose="020B0604020202020204"/>
                  <a:cs typeface="Arial" panose="020B0604020202020204"/>
                </a:rPr>
                <a:t>emergencia</a:t>
              </a:r>
              <a:r>
                <a:rPr lang="en-US" sz="1800" kern="0" dirty="0">
                  <a:latin typeface="Arial" panose="020B0604020202020204"/>
                  <a:cs typeface="Arial" panose="020B0604020202020204"/>
                </a:rPr>
                <a:t>  </a:t>
              </a:r>
            </a:p>
          </p:txBody>
        </p:sp>
        <p:sp>
          <p:nvSpPr>
            <p:cNvPr id="50" name="Oval 21"/>
            <p:cNvSpPr/>
            <p:nvPr/>
          </p:nvSpPr>
          <p:spPr bwMode="auto">
            <a:xfrm>
              <a:off x="887488" y="5465885"/>
              <a:ext cx="429694" cy="499697"/>
            </a:xfrm>
            <a:prstGeom prst="ellipse">
              <a:avLst/>
            </a:prstGeom>
            <a:gradFill flip="none" rotWithShape="1">
              <a:gsLst>
                <a:gs pos="0">
                  <a:schemeClr val="bg1">
                    <a:shade val="30000"/>
                    <a:satMod val="115000"/>
                  </a:schemeClr>
                </a:gs>
                <a:gs pos="50000">
                  <a:schemeClr val="bg1">
                    <a:shade val="67500"/>
                    <a:satMod val="115000"/>
                  </a:schemeClr>
                </a:gs>
                <a:gs pos="100000">
                  <a:schemeClr val="bg1">
                    <a:shade val="100000"/>
                    <a:satMod val="115000"/>
                  </a:schemeClr>
                </a:gs>
              </a:gsLst>
              <a:lin ang="16200000" scaled="1"/>
              <a:tileRect/>
            </a:gradFill>
            <a:ln w="12700">
              <a:solidFill>
                <a:schemeClr val="accent3"/>
              </a:solidFill>
              <a:round/>
            </a:ln>
          </p:spPr>
          <p:txBody>
            <a:bodyPr/>
            <a:lstStyle/>
            <a:p>
              <a:pPr algn="ctr" eaLnBrk="1" fontAlgn="auto" hangingPunct="1">
                <a:spcBef>
                  <a:spcPts val="0"/>
                </a:spcBef>
                <a:spcAft>
                  <a:spcPts val="0"/>
                </a:spcAft>
                <a:buClr>
                  <a:srgbClr val="000000"/>
                </a:buClr>
                <a:buFont typeface="Arial" panose="020B0604020202020204"/>
                <a:buNone/>
                <a:defRPr/>
              </a:pPr>
              <a:r>
                <a:rPr lang="es-EC" sz="2400" b="1" kern="0" dirty="0">
                  <a:latin typeface="Arial" panose="020B0604020202020204"/>
                  <a:cs typeface="Arial" panose="020B0604020202020204"/>
                </a:rPr>
                <a:t>3</a:t>
              </a:r>
              <a:endParaRPr lang="en-US" sz="2400" b="1" kern="0" dirty="0">
                <a:latin typeface="Arial" panose="020B0604020202020204"/>
                <a:cs typeface="Arial" panose="020B0604020202020204"/>
              </a:endParaRPr>
            </a:p>
          </p:txBody>
        </p:sp>
      </p:grpSp>
      <p:grpSp>
        <p:nvGrpSpPr>
          <p:cNvPr id="13322" name="Group 27"/>
          <p:cNvGrpSpPr/>
          <p:nvPr/>
        </p:nvGrpSpPr>
        <p:grpSpPr bwMode="auto">
          <a:xfrm>
            <a:off x="6657975" y="4179664"/>
            <a:ext cx="3254375" cy="658813"/>
            <a:chOff x="838200" y="5410200"/>
            <a:chExt cx="2590800" cy="609600"/>
          </a:xfrm>
        </p:grpSpPr>
        <p:sp>
          <p:nvSpPr>
            <p:cNvPr id="52" name="Rounded Rectangle 24"/>
            <p:cNvSpPr/>
            <p:nvPr/>
          </p:nvSpPr>
          <p:spPr bwMode="auto">
            <a:xfrm>
              <a:off x="838200" y="5410200"/>
              <a:ext cx="2590800" cy="609600"/>
            </a:xfrm>
            <a:prstGeom prst="roundRect">
              <a:avLst>
                <a:gd name="adj" fmla="val 50000"/>
              </a:avLst>
            </a:prstGeom>
            <a:solidFill>
              <a:srgbClr val="5B9BD5"/>
            </a:solidFill>
            <a:ln w="9525">
              <a:solidFill>
                <a:schemeClr val="accent3">
                  <a:lumMod val="75000"/>
                </a:schemeClr>
              </a:solidFill>
              <a:round/>
            </a:ln>
          </p:spPr>
          <p:txBody>
            <a:bodyPr anchor="ctr"/>
            <a:lstStyle/>
            <a:p>
              <a:pPr marL="536575" eaLnBrk="1" fontAlgn="auto" hangingPunct="1">
                <a:spcBef>
                  <a:spcPts val="0"/>
                </a:spcBef>
                <a:spcAft>
                  <a:spcPts val="0"/>
                </a:spcAft>
                <a:buClr>
                  <a:srgbClr val="000000"/>
                </a:buClr>
                <a:buFont typeface="Arial" panose="020B0604020202020204"/>
                <a:buNone/>
                <a:defRPr/>
              </a:pPr>
              <a:r>
                <a:rPr lang="en-US" sz="1800" kern="0" dirty="0" err="1">
                  <a:latin typeface="Arial" panose="020B0604020202020204"/>
                  <a:cs typeface="Arial" panose="020B0604020202020204"/>
                </a:rPr>
                <a:t>Recuperación</a:t>
              </a:r>
              <a:r>
                <a:rPr lang="en-US" sz="1800" kern="0" dirty="0">
                  <a:latin typeface="Arial" panose="020B0604020202020204"/>
                  <a:cs typeface="Arial" panose="020B0604020202020204"/>
                </a:rPr>
                <a:t>   </a:t>
              </a:r>
            </a:p>
          </p:txBody>
        </p:sp>
        <p:sp>
          <p:nvSpPr>
            <p:cNvPr id="53" name="Oval 21"/>
            <p:cNvSpPr/>
            <p:nvPr/>
          </p:nvSpPr>
          <p:spPr bwMode="auto">
            <a:xfrm>
              <a:off x="887488" y="5466019"/>
              <a:ext cx="429694" cy="499431"/>
            </a:xfrm>
            <a:prstGeom prst="ellipse">
              <a:avLst/>
            </a:prstGeom>
            <a:gradFill flip="none" rotWithShape="1">
              <a:gsLst>
                <a:gs pos="0">
                  <a:schemeClr val="bg1">
                    <a:shade val="30000"/>
                    <a:satMod val="115000"/>
                  </a:schemeClr>
                </a:gs>
                <a:gs pos="50000">
                  <a:schemeClr val="bg1">
                    <a:shade val="67500"/>
                    <a:satMod val="115000"/>
                  </a:schemeClr>
                </a:gs>
                <a:gs pos="100000">
                  <a:schemeClr val="bg1">
                    <a:shade val="100000"/>
                    <a:satMod val="115000"/>
                  </a:schemeClr>
                </a:gs>
              </a:gsLst>
              <a:lin ang="16200000" scaled="1"/>
              <a:tileRect/>
            </a:gradFill>
            <a:ln w="12700">
              <a:solidFill>
                <a:schemeClr val="accent3"/>
              </a:solidFill>
              <a:round/>
            </a:ln>
          </p:spPr>
          <p:txBody>
            <a:bodyPr/>
            <a:lstStyle/>
            <a:p>
              <a:pPr algn="ctr" eaLnBrk="1" fontAlgn="auto" hangingPunct="1">
                <a:spcBef>
                  <a:spcPts val="0"/>
                </a:spcBef>
                <a:spcAft>
                  <a:spcPts val="0"/>
                </a:spcAft>
                <a:buClr>
                  <a:srgbClr val="000000"/>
                </a:buClr>
                <a:buFont typeface="Arial" panose="020B0604020202020204"/>
                <a:buNone/>
                <a:defRPr/>
              </a:pPr>
              <a:r>
                <a:rPr lang="es-EC" sz="2400" b="1" kern="0" dirty="0">
                  <a:latin typeface="Arial" panose="020B0604020202020204"/>
                  <a:cs typeface="Arial" panose="020B0604020202020204"/>
                </a:rPr>
                <a:t>4</a:t>
              </a:r>
              <a:endParaRPr lang="en-US" sz="2400" b="1" kern="0" dirty="0">
                <a:latin typeface="Arial" panose="020B0604020202020204"/>
                <a:cs typeface="Arial" panose="020B0604020202020204"/>
              </a:endParaRPr>
            </a:p>
          </p:txBody>
        </p:sp>
      </p:grpSp>
      <p:sp>
        <p:nvSpPr>
          <p:cNvPr id="2" name="CuadroTexto 1"/>
          <p:cNvSpPr txBox="1"/>
          <p:nvPr/>
        </p:nvSpPr>
        <p:spPr>
          <a:xfrm>
            <a:off x="469106" y="1196752"/>
            <a:ext cx="4474766" cy="646331"/>
          </a:xfrm>
          <a:prstGeom prst="rect">
            <a:avLst/>
          </a:prstGeom>
          <a:noFill/>
        </p:spPr>
        <p:txBody>
          <a:bodyPr wrap="square" rtlCol="0">
            <a:spAutoFit/>
          </a:bodyPr>
          <a:lstStyle/>
          <a:p>
            <a:r>
              <a:rPr lang="es-ES" sz="1800" dirty="0"/>
              <a:t>Disminuir el impacto que las lluvias intensas podrían generar en el territorio </a:t>
            </a:r>
            <a:endParaRPr lang="es-EC" sz="1800" dirty="0"/>
          </a:p>
        </p:txBody>
      </p:sp>
      <p:sp>
        <p:nvSpPr>
          <p:cNvPr id="3" name="Flecha: a la derecha 2"/>
          <p:cNvSpPr/>
          <p:nvPr/>
        </p:nvSpPr>
        <p:spPr>
          <a:xfrm>
            <a:off x="5087888" y="1343026"/>
            <a:ext cx="720080" cy="367851"/>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C"/>
          </a:p>
        </p:txBody>
      </p:sp>
      <p:sp>
        <p:nvSpPr>
          <p:cNvPr id="5" name="Rectángulo 4"/>
          <p:cNvSpPr/>
          <p:nvPr/>
        </p:nvSpPr>
        <p:spPr>
          <a:xfrm>
            <a:off x="10058955" y="1196752"/>
            <a:ext cx="573549" cy="3641725"/>
          </a:xfrm>
          <a:prstGeom prst="rect">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C"/>
          </a:p>
        </p:txBody>
      </p:sp>
      <p:sp>
        <p:nvSpPr>
          <p:cNvPr id="31" name="CuadroTexto 30"/>
          <p:cNvSpPr txBox="1"/>
          <p:nvPr/>
        </p:nvSpPr>
        <p:spPr>
          <a:xfrm>
            <a:off x="469106" y="2147446"/>
            <a:ext cx="4474766" cy="646331"/>
          </a:xfrm>
          <a:prstGeom prst="rect">
            <a:avLst/>
          </a:prstGeom>
          <a:noFill/>
        </p:spPr>
        <p:txBody>
          <a:bodyPr wrap="square" rtlCol="0">
            <a:spAutoFit/>
          </a:bodyPr>
          <a:lstStyle/>
          <a:p>
            <a:r>
              <a:rPr lang="es-ES" sz="1800" dirty="0"/>
              <a:t>Organizarnos y prepararnos para responder ante posibles emergencias </a:t>
            </a:r>
            <a:endParaRPr lang="es-EC" sz="1800" dirty="0"/>
          </a:p>
        </p:txBody>
      </p:sp>
      <p:sp>
        <p:nvSpPr>
          <p:cNvPr id="32" name="Flecha: a la derecha 31"/>
          <p:cNvSpPr/>
          <p:nvPr/>
        </p:nvSpPr>
        <p:spPr>
          <a:xfrm>
            <a:off x="5088380" y="2339182"/>
            <a:ext cx="720080" cy="367851"/>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C"/>
          </a:p>
        </p:txBody>
      </p:sp>
      <p:sp>
        <p:nvSpPr>
          <p:cNvPr id="4" name="CuadroTexto 3"/>
          <p:cNvSpPr txBox="1"/>
          <p:nvPr/>
        </p:nvSpPr>
        <p:spPr>
          <a:xfrm>
            <a:off x="10181737" y="1431243"/>
            <a:ext cx="369332" cy="3212739"/>
          </a:xfrm>
          <a:prstGeom prst="rect">
            <a:avLst/>
          </a:prstGeom>
          <a:noFill/>
        </p:spPr>
        <p:txBody>
          <a:bodyPr vert="vert270" wrap="none" rtlCol="0">
            <a:spAutoFit/>
          </a:bodyPr>
          <a:lstStyle/>
          <a:p>
            <a:r>
              <a:rPr lang="es-ES" sz="1200" b="1" dirty="0">
                <a:solidFill>
                  <a:srgbClr val="002060"/>
                </a:solidFill>
              </a:rPr>
              <a:t>ALINEACIÓN DE LA GESTIÓN MUNICIPAL </a:t>
            </a:r>
            <a:endParaRPr lang="es-EC" sz="1200" b="1" dirty="0">
              <a:solidFill>
                <a:srgbClr val="002060"/>
              </a:solidFill>
            </a:endParaRPr>
          </a:p>
        </p:txBody>
      </p:sp>
      <p:sp>
        <p:nvSpPr>
          <p:cNvPr id="37" name="CuadroTexto 36"/>
          <p:cNvSpPr txBox="1"/>
          <p:nvPr/>
        </p:nvSpPr>
        <p:spPr>
          <a:xfrm>
            <a:off x="469106" y="3081555"/>
            <a:ext cx="4474766" cy="646331"/>
          </a:xfrm>
          <a:prstGeom prst="rect">
            <a:avLst/>
          </a:prstGeom>
          <a:noFill/>
        </p:spPr>
        <p:txBody>
          <a:bodyPr wrap="square" rtlCol="0">
            <a:spAutoFit/>
          </a:bodyPr>
          <a:lstStyle/>
          <a:p>
            <a:r>
              <a:rPr lang="es-ES" sz="1800" dirty="0"/>
              <a:t>Coordinar oportunamente las acciones de respuesta y asistencia a la población.</a:t>
            </a:r>
            <a:endParaRPr lang="es-EC" sz="1800" dirty="0"/>
          </a:p>
        </p:txBody>
      </p:sp>
      <p:sp>
        <p:nvSpPr>
          <p:cNvPr id="38" name="CuadroTexto 37"/>
          <p:cNvSpPr txBox="1"/>
          <p:nvPr/>
        </p:nvSpPr>
        <p:spPr>
          <a:xfrm>
            <a:off x="492125" y="4080014"/>
            <a:ext cx="4474766" cy="646331"/>
          </a:xfrm>
          <a:prstGeom prst="rect">
            <a:avLst/>
          </a:prstGeom>
          <a:noFill/>
        </p:spPr>
        <p:txBody>
          <a:bodyPr wrap="square" rtlCol="0">
            <a:spAutoFit/>
          </a:bodyPr>
          <a:lstStyle/>
          <a:p>
            <a:r>
              <a:rPr lang="es-ES" sz="1800" dirty="0"/>
              <a:t>Mejorar las condiciones de desarrollo para los sectores afectados.</a:t>
            </a:r>
            <a:endParaRPr lang="es-EC" sz="1800" dirty="0"/>
          </a:p>
        </p:txBody>
      </p:sp>
      <p:sp>
        <p:nvSpPr>
          <p:cNvPr id="39" name="Flecha: a la derecha 38"/>
          <p:cNvSpPr/>
          <p:nvPr/>
        </p:nvSpPr>
        <p:spPr>
          <a:xfrm>
            <a:off x="5087888" y="3332163"/>
            <a:ext cx="720080" cy="367851"/>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C"/>
          </a:p>
        </p:txBody>
      </p:sp>
      <p:sp>
        <p:nvSpPr>
          <p:cNvPr id="40" name="Flecha: a la derecha 39"/>
          <p:cNvSpPr/>
          <p:nvPr/>
        </p:nvSpPr>
        <p:spPr>
          <a:xfrm>
            <a:off x="5087888" y="4325144"/>
            <a:ext cx="720080" cy="367851"/>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C"/>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18" name="Google Shape;118;p4"/>
          <p:cNvSpPr txBox="1"/>
          <p:nvPr/>
        </p:nvSpPr>
        <p:spPr bwMode="auto">
          <a:xfrm>
            <a:off x="492125" y="241300"/>
            <a:ext cx="9420225" cy="892175"/>
          </a:xfrm>
          <a:prstGeom prst="rect">
            <a:avLst/>
          </a:prstGeom>
          <a:noFill/>
          <a:ln>
            <a:noFill/>
          </a:ln>
        </p:spPr>
        <p:txBody>
          <a:bodyPr spcFirstLastPara="1" lIns="91425" tIns="45700" rIns="91425" bIns="45700">
            <a:spAutoFit/>
          </a:bodyPr>
          <a:lstStyle/>
          <a:p>
            <a:pPr eaLnBrk="1" fontAlgn="auto" hangingPunct="1">
              <a:spcBef>
                <a:spcPts val="0"/>
              </a:spcBef>
              <a:spcAft>
                <a:spcPts val="0"/>
              </a:spcAft>
              <a:buClr>
                <a:srgbClr val="000000"/>
              </a:buClr>
              <a:buSzPts val="2000"/>
              <a:buFont typeface="Arial" panose="020B0604020202020204"/>
              <a:buNone/>
              <a:defRPr/>
            </a:pPr>
            <a:r>
              <a:rPr lang="es-EC" sz="2800" b="1" kern="0" dirty="0">
                <a:solidFill>
                  <a:srgbClr val="212D5A"/>
                </a:solidFill>
                <a:latin typeface="Calibri" panose="020F0502020204030204" pitchFamily="34" charset="0"/>
                <a:ea typeface="Calibri" panose="020F0502020204030204" pitchFamily="34" charset="0"/>
                <a:cs typeface="Calibri" panose="020F0502020204030204" pitchFamily="34" charset="0"/>
              </a:rPr>
              <a:t>Lineamientos específicos GAD Municipales.</a:t>
            </a:r>
          </a:p>
          <a:p>
            <a:pPr eaLnBrk="1" fontAlgn="auto" hangingPunct="1">
              <a:spcBef>
                <a:spcPts val="0"/>
              </a:spcBef>
              <a:spcAft>
                <a:spcPts val="0"/>
              </a:spcAft>
              <a:buClr>
                <a:srgbClr val="000000"/>
              </a:buClr>
              <a:buSzPts val="2000"/>
              <a:buFont typeface="Arial" panose="020B0604020202020204"/>
              <a:buNone/>
              <a:defRPr/>
            </a:pPr>
            <a:r>
              <a:rPr lang="es-EC" sz="2400" b="1" kern="0" dirty="0">
                <a:solidFill>
                  <a:schemeClr val="bg1">
                    <a:lumMod val="50000"/>
                  </a:schemeClr>
                </a:solidFill>
                <a:latin typeface="Calibri" panose="020F0502020204030204" pitchFamily="34" charset="0"/>
                <a:ea typeface="Calibri" panose="020F0502020204030204" pitchFamily="34" charset="0"/>
                <a:cs typeface="Calibri" panose="020F0502020204030204" pitchFamily="34" charset="0"/>
              </a:rPr>
              <a:t>Enfoque de reducción de riesgos.</a:t>
            </a:r>
            <a:endParaRPr lang="es-EC" sz="2400" b="1" kern="0" dirty="0">
              <a:solidFill>
                <a:srgbClr val="212D5A"/>
              </a:solidFill>
              <a:latin typeface="Calibri" panose="020F0502020204030204" pitchFamily="34" charset="0"/>
              <a:ea typeface="Calibri" panose="020F0502020204030204" pitchFamily="34" charset="0"/>
              <a:cs typeface="Calibri" panose="020F0502020204030204" pitchFamily="34" charset="0"/>
            </a:endParaRPr>
          </a:p>
        </p:txBody>
      </p:sp>
      <p:pic>
        <p:nvPicPr>
          <p:cNvPr id="15363" name="Google Shape;121;p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60350"/>
            <a:ext cx="938213" cy="866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364" name="Google Shape;111;p3"/>
          <p:cNvSpPr txBox="1">
            <a:spLocks noChangeArrowheads="1"/>
          </p:cNvSpPr>
          <p:nvPr/>
        </p:nvSpPr>
        <p:spPr bwMode="auto">
          <a:xfrm>
            <a:off x="349250" y="6364288"/>
            <a:ext cx="4360863"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eaLnBrk="1" hangingPunct="1">
              <a:buSzPts val="1200"/>
            </a:pPr>
            <a:r>
              <a:rPr lang="es-EC" altLang="es-EC" sz="1200">
                <a:solidFill>
                  <a:srgbClr val="212D5A"/>
                </a:solidFill>
              </a:rPr>
              <a:t>Secretaría de Gestión de Riesgos</a:t>
            </a:r>
            <a:endParaRPr lang="es-EC" altLang="es-EC"/>
          </a:p>
        </p:txBody>
      </p:sp>
      <p:pic>
        <p:nvPicPr>
          <p:cNvPr id="15365"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921750" y="5883275"/>
            <a:ext cx="3013075" cy="782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 name="CuadroTexto 20"/>
          <p:cNvSpPr txBox="1"/>
          <p:nvPr/>
        </p:nvSpPr>
        <p:spPr>
          <a:xfrm>
            <a:off x="492125" y="1344613"/>
            <a:ext cx="7543800" cy="3989387"/>
          </a:xfrm>
          <a:prstGeom prst="rect">
            <a:avLst/>
          </a:prstGeom>
          <a:noFill/>
        </p:spPr>
        <p:txBody>
          <a:bodyPr>
            <a:spAutoFit/>
          </a:bodyPr>
          <a:lstStyle>
            <a:lvl1pPr marL="342900" indent="-3429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algn="just" eaLnBrk="1" hangingPunct="1">
              <a:lnSpc>
                <a:spcPct val="107000"/>
              </a:lnSpc>
              <a:spcBef>
                <a:spcPts val="600"/>
              </a:spcBef>
              <a:spcAft>
                <a:spcPts val="600"/>
              </a:spcAft>
              <a:buFont typeface="Arial" panose="020B0604020202020204" pitchFamily="34" charset="0"/>
              <a:buAutoNum type="arabicPeriod"/>
            </a:pPr>
            <a:r>
              <a:rPr lang="es-MX" altLang="es-MX" sz="1600">
                <a:latin typeface="Calibri" panose="020F0502020204030204" pitchFamily="34" charset="0"/>
                <a:ea typeface="Calibri" panose="020F0502020204030204" pitchFamily="34" charset="0"/>
                <a:cs typeface="Times New Roman" panose="02020603050405020304" pitchFamily="18" charset="0"/>
              </a:rPr>
              <a:t>Definir los escenarios</a:t>
            </a:r>
            <a:r>
              <a:rPr lang="es-ES" altLang="es-MX" sz="1600">
                <a:latin typeface="Calibri" panose="020F0502020204030204" pitchFamily="34" charset="0"/>
                <a:ea typeface="Calibri" panose="020F0502020204030204" pitchFamily="34" charset="0"/>
                <a:cs typeface="Times New Roman" panose="02020603050405020304" pitchFamily="18" charset="0"/>
              </a:rPr>
              <a:t> de riesgo del cantón, en base a la información proporcionada por la SGR</a:t>
            </a:r>
            <a:r>
              <a:rPr lang="es-MX" altLang="es-EC" sz="1600">
                <a:latin typeface="Calibri" panose="020F0502020204030204" pitchFamily="34" charset="0"/>
                <a:ea typeface="Calibri" panose="020F0502020204030204" pitchFamily="34" charset="0"/>
                <a:cs typeface="Times New Roman" panose="02020603050405020304" pitchFamily="18" charset="0"/>
              </a:rPr>
              <a:t>.</a:t>
            </a:r>
            <a:endParaRPr lang="es-EC" altLang="es-EC" sz="1600">
              <a:latin typeface="Calibri" panose="020F0502020204030204" pitchFamily="34" charset="0"/>
              <a:ea typeface="Calibri" panose="020F0502020204030204" pitchFamily="34" charset="0"/>
              <a:cs typeface="Times New Roman" panose="02020603050405020304" pitchFamily="18" charset="0"/>
            </a:endParaRPr>
          </a:p>
          <a:p>
            <a:pPr algn="just" eaLnBrk="1" hangingPunct="1">
              <a:lnSpc>
                <a:spcPct val="107000"/>
              </a:lnSpc>
              <a:spcBef>
                <a:spcPts val="600"/>
              </a:spcBef>
              <a:spcAft>
                <a:spcPts val="600"/>
              </a:spcAft>
              <a:buFont typeface="Arial" panose="020B0604020202020204" pitchFamily="34" charset="0"/>
              <a:buAutoNum type="arabicPeriod"/>
            </a:pPr>
            <a:r>
              <a:rPr lang="es-ES" altLang="es-EC" sz="1600">
                <a:solidFill>
                  <a:srgbClr val="A6A6A6"/>
                </a:solidFill>
                <a:latin typeface="Calibri" panose="020F0502020204030204" pitchFamily="34" charset="0"/>
                <a:ea typeface="Calibri" panose="020F0502020204030204" pitchFamily="34" charset="0"/>
                <a:cs typeface="Times New Roman" panose="02020603050405020304" pitchFamily="18" charset="0"/>
              </a:rPr>
              <a:t>Ejecutar en el ámbito de sus competencias medidas de prevención y mitigación en los sectores de mayor impacto establecidos en el escenario de riesgo. </a:t>
            </a:r>
          </a:p>
          <a:p>
            <a:pPr algn="just" eaLnBrk="1" hangingPunct="1">
              <a:lnSpc>
                <a:spcPct val="107000"/>
              </a:lnSpc>
              <a:spcBef>
                <a:spcPts val="600"/>
              </a:spcBef>
              <a:spcAft>
                <a:spcPts val="600"/>
              </a:spcAft>
              <a:buFont typeface="Arial" panose="020B0604020202020204" pitchFamily="34" charset="0"/>
              <a:buAutoNum type="arabicPeriod"/>
            </a:pPr>
            <a:r>
              <a:rPr lang="es-ES" altLang="es-EC" sz="1600">
                <a:solidFill>
                  <a:srgbClr val="A6A6A6"/>
                </a:solidFill>
                <a:latin typeface="Calibri" panose="020F0502020204030204" pitchFamily="34" charset="0"/>
                <a:ea typeface="Calibri" panose="020F0502020204030204" pitchFamily="34" charset="0"/>
                <a:cs typeface="Times New Roman" panose="02020603050405020304" pitchFamily="18" charset="0"/>
              </a:rPr>
              <a:t>Coordinar a través del COE Cantonal la ejecución de medidas de prevención y mitigación en el ámbito de la salud, educación, productividad, </a:t>
            </a:r>
            <a:r>
              <a:rPr lang="es-EC" altLang="es-EC" sz="1600">
                <a:solidFill>
                  <a:srgbClr val="A6A6A6"/>
                </a:solidFill>
                <a:latin typeface="Calibri" panose="020F0502020204030204" pitchFamily="34" charset="0"/>
                <a:ea typeface="Calibri" panose="020F0502020204030204" pitchFamily="34" charset="0"/>
                <a:cs typeface="Times New Roman" panose="02020603050405020304" pitchFamily="18" charset="0"/>
              </a:rPr>
              <a:t>vialidad y servicios básicos. </a:t>
            </a:r>
          </a:p>
          <a:p>
            <a:pPr algn="just" eaLnBrk="1" hangingPunct="1">
              <a:lnSpc>
                <a:spcPct val="107000"/>
              </a:lnSpc>
              <a:spcBef>
                <a:spcPts val="600"/>
              </a:spcBef>
              <a:spcAft>
                <a:spcPts val="600"/>
              </a:spcAft>
              <a:buFont typeface="Arial" panose="020B0604020202020204" pitchFamily="34" charset="0"/>
              <a:buAutoNum type="arabicPeriod"/>
            </a:pPr>
            <a:r>
              <a:rPr lang="es-ES" altLang="es-EC" sz="1600">
                <a:solidFill>
                  <a:srgbClr val="A6A6A6"/>
                </a:solidFill>
                <a:latin typeface="Calibri" panose="020F0502020204030204" pitchFamily="34" charset="0"/>
                <a:ea typeface="Calibri" panose="020F0502020204030204" pitchFamily="34" charset="0"/>
                <a:cs typeface="Times New Roman" panose="02020603050405020304" pitchFamily="18" charset="0"/>
              </a:rPr>
              <a:t>Fortalecer el control de asentamientos irregulares de viviendas en los escenarios de  impacto del fenómeno de El Niño.</a:t>
            </a:r>
          </a:p>
          <a:p>
            <a:pPr algn="just" eaLnBrk="1" hangingPunct="1">
              <a:lnSpc>
                <a:spcPct val="107000"/>
              </a:lnSpc>
              <a:spcBef>
                <a:spcPts val="600"/>
              </a:spcBef>
              <a:spcAft>
                <a:spcPts val="600"/>
              </a:spcAft>
              <a:buFont typeface="Arial" panose="020B0604020202020204" pitchFamily="34" charset="0"/>
              <a:buAutoNum type="arabicPeriod"/>
            </a:pPr>
            <a:r>
              <a:rPr lang="es-ES" altLang="es-EC" sz="1600">
                <a:solidFill>
                  <a:srgbClr val="A6A6A6"/>
                </a:solidFill>
                <a:latin typeface="Calibri" panose="020F0502020204030204" pitchFamily="34" charset="0"/>
                <a:ea typeface="Calibri" panose="020F0502020204030204" pitchFamily="34" charset="0"/>
                <a:cs typeface="Times New Roman" panose="02020603050405020304" pitchFamily="18" charset="0"/>
              </a:rPr>
              <a:t>Establecer en conjunto con el MIDUVI, planes de reubicación de viviendas de las zonas de riesgo no mitigable.</a:t>
            </a:r>
            <a:endParaRPr lang="es-EC" altLang="es-EC" sz="1600">
              <a:solidFill>
                <a:srgbClr val="A6A6A6"/>
              </a:solidFill>
              <a:latin typeface="Calibri" panose="020F0502020204030204" pitchFamily="34" charset="0"/>
              <a:ea typeface="Calibri" panose="020F0502020204030204" pitchFamily="34" charset="0"/>
              <a:cs typeface="Times New Roman" panose="02020603050405020304" pitchFamily="18" charset="0"/>
            </a:endParaRPr>
          </a:p>
          <a:p>
            <a:pPr algn="just" eaLnBrk="1" hangingPunct="1">
              <a:buFont typeface="Arial" panose="020B0604020202020204" pitchFamily="34" charset="0"/>
              <a:buAutoNum type="arabicPeriod"/>
            </a:pPr>
            <a:endParaRPr lang="es-ES" altLang="es-EC" sz="1600">
              <a:ea typeface="Calibri" panose="020F0502020204030204" pitchFamily="34" charset="0"/>
            </a:endParaRPr>
          </a:p>
          <a:p>
            <a:pPr algn="just" eaLnBrk="1" hangingPunct="1">
              <a:buFont typeface="Arial" panose="020B0604020202020204" pitchFamily="34" charset="0"/>
              <a:buAutoNum type="arabicPeriod"/>
            </a:pPr>
            <a:endParaRPr lang="es-ES" altLang="es-EC" sz="400">
              <a:ea typeface="Calibri" panose="020F0502020204030204" pitchFamily="34" charset="0"/>
            </a:endParaRPr>
          </a:p>
        </p:txBody>
      </p:sp>
      <p:sp>
        <p:nvSpPr>
          <p:cNvPr id="10" name="Rectángulo 9"/>
          <p:cNvSpPr/>
          <p:nvPr/>
        </p:nvSpPr>
        <p:spPr bwMode="auto">
          <a:xfrm>
            <a:off x="8039100" y="4307205"/>
            <a:ext cx="4105275" cy="1576070"/>
          </a:xfrm>
          <a:prstGeom prst="rect">
            <a:avLst/>
          </a:prstGeom>
          <a:no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buClr>
                <a:srgbClr val="000000"/>
              </a:buClr>
              <a:buFont typeface="Arial" panose="020B0604020202020204"/>
              <a:buNone/>
              <a:defRPr/>
            </a:pPr>
            <a:r>
              <a:rPr lang="es-ES" b="1" kern="0" dirty="0">
                <a:solidFill>
                  <a:srgbClr val="002060"/>
                </a:solidFill>
              </a:rPr>
              <a:t>Consideraciones:</a:t>
            </a:r>
          </a:p>
          <a:p>
            <a:pPr marL="342900" indent="-342900" eaLnBrk="1" fontAlgn="auto" hangingPunct="1">
              <a:spcBef>
                <a:spcPts val="0"/>
              </a:spcBef>
              <a:spcAft>
                <a:spcPts val="0"/>
              </a:spcAft>
              <a:buClr>
                <a:srgbClr val="000000"/>
              </a:buClr>
              <a:buFont typeface="+mj-lt"/>
              <a:buAutoNum type="arabicPeriod"/>
              <a:defRPr/>
            </a:pPr>
            <a:r>
              <a:rPr lang="es-ES" kern="0" dirty="0">
                <a:solidFill>
                  <a:schemeClr val="tx1"/>
                </a:solidFill>
              </a:rPr>
              <a:t>Parroquias y sectores expuestos.</a:t>
            </a:r>
          </a:p>
          <a:p>
            <a:pPr marL="342900" indent="-342900" eaLnBrk="1" fontAlgn="auto" hangingPunct="1">
              <a:spcBef>
                <a:spcPts val="0"/>
              </a:spcBef>
              <a:spcAft>
                <a:spcPts val="0"/>
              </a:spcAft>
              <a:buClr>
                <a:srgbClr val="000000"/>
              </a:buClr>
              <a:buFont typeface="+mj-lt"/>
              <a:buAutoNum type="arabicPeriod"/>
              <a:defRPr/>
            </a:pPr>
            <a:r>
              <a:rPr lang="es-ES" kern="0" dirty="0">
                <a:solidFill>
                  <a:schemeClr val="tx1"/>
                </a:solidFill>
              </a:rPr>
              <a:t>Población expuesta.</a:t>
            </a:r>
          </a:p>
          <a:p>
            <a:pPr marL="342900" indent="-342900" eaLnBrk="1" fontAlgn="auto" hangingPunct="1">
              <a:spcBef>
                <a:spcPts val="0"/>
              </a:spcBef>
              <a:spcAft>
                <a:spcPts val="0"/>
              </a:spcAft>
              <a:buClr>
                <a:srgbClr val="000000"/>
              </a:buClr>
              <a:buFont typeface="+mj-lt"/>
              <a:buAutoNum type="arabicPeriod"/>
              <a:defRPr/>
            </a:pPr>
            <a:r>
              <a:rPr lang="es-ES" kern="0" dirty="0">
                <a:solidFill>
                  <a:schemeClr val="tx1"/>
                </a:solidFill>
              </a:rPr>
              <a:t>Elementos esenciales vulnerables.</a:t>
            </a:r>
          </a:p>
          <a:p>
            <a:pPr marL="342900" indent="-342900" eaLnBrk="1" fontAlgn="auto" hangingPunct="1">
              <a:spcBef>
                <a:spcPts val="0"/>
              </a:spcBef>
              <a:spcAft>
                <a:spcPts val="0"/>
              </a:spcAft>
              <a:buClr>
                <a:srgbClr val="000000"/>
              </a:buClr>
              <a:buFont typeface="+mj-lt"/>
              <a:buAutoNum type="arabicPeriod"/>
              <a:defRPr/>
            </a:pPr>
            <a:r>
              <a:rPr lang="es-ES" kern="0" dirty="0">
                <a:solidFill>
                  <a:schemeClr val="tx1"/>
                </a:solidFill>
              </a:rPr>
              <a:t>Infraestructura vial vulnerable. </a:t>
            </a:r>
          </a:p>
          <a:p>
            <a:pPr marL="342900" indent="-342900" eaLnBrk="1" fontAlgn="auto" hangingPunct="1">
              <a:spcBef>
                <a:spcPts val="0"/>
              </a:spcBef>
              <a:spcAft>
                <a:spcPts val="0"/>
              </a:spcAft>
              <a:buClr>
                <a:srgbClr val="000000"/>
              </a:buClr>
              <a:buFont typeface="+mj-lt"/>
              <a:buAutoNum type="arabicPeriod"/>
              <a:defRPr/>
            </a:pPr>
            <a:r>
              <a:rPr lang="es-ES" kern="0" dirty="0">
                <a:solidFill>
                  <a:schemeClr val="tx1"/>
                </a:solidFill>
              </a:rPr>
              <a:t>Medios de vida y de productividad expuestos. </a:t>
            </a:r>
          </a:p>
        </p:txBody>
      </p:sp>
      <p:pic>
        <p:nvPicPr>
          <p:cNvPr id="4" name="Imagen 3">
            <a:extLst>
              <a:ext uri="{FF2B5EF4-FFF2-40B4-BE49-F238E27FC236}">
                <a16:creationId xmlns:a16="http://schemas.microsoft.com/office/drawing/2014/main" id="{C302BDBF-2699-5DBA-A607-BCC92B8F9D11}"/>
              </a:ext>
            </a:extLst>
          </p:cNvPr>
          <p:cNvPicPr>
            <a:picLocks noChangeAspect="1"/>
          </p:cNvPicPr>
          <p:nvPr/>
        </p:nvPicPr>
        <p:blipFill rotWithShape="1">
          <a:blip r:embed="rId5"/>
          <a:srcRect t="-5174" r="29975" b="5174"/>
          <a:stretch/>
        </p:blipFill>
        <p:spPr>
          <a:xfrm>
            <a:off x="8035925" y="224873"/>
            <a:ext cx="3960440" cy="4003859"/>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18" name="Google Shape;118;p4"/>
          <p:cNvSpPr txBox="1"/>
          <p:nvPr/>
        </p:nvSpPr>
        <p:spPr bwMode="auto">
          <a:xfrm>
            <a:off x="492125" y="241300"/>
            <a:ext cx="9420225" cy="892175"/>
          </a:xfrm>
          <a:prstGeom prst="rect">
            <a:avLst/>
          </a:prstGeom>
          <a:noFill/>
          <a:ln>
            <a:noFill/>
          </a:ln>
        </p:spPr>
        <p:txBody>
          <a:bodyPr spcFirstLastPara="1" lIns="91425" tIns="45700" rIns="91425" bIns="45700">
            <a:spAutoFit/>
          </a:bodyPr>
          <a:lstStyle/>
          <a:p>
            <a:pPr eaLnBrk="1" fontAlgn="auto" hangingPunct="1">
              <a:spcBef>
                <a:spcPts val="0"/>
              </a:spcBef>
              <a:spcAft>
                <a:spcPts val="0"/>
              </a:spcAft>
              <a:buClr>
                <a:srgbClr val="000000"/>
              </a:buClr>
              <a:buSzPts val="2000"/>
              <a:buFont typeface="Arial" panose="020B0604020202020204"/>
              <a:buNone/>
              <a:defRPr/>
            </a:pPr>
            <a:r>
              <a:rPr lang="es-EC" sz="2800" b="1" kern="0" dirty="0">
                <a:solidFill>
                  <a:srgbClr val="212D5A"/>
                </a:solidFill>
                <a:latin typeface="Calibri" panose="020F0502020204030204" pitchFamily="34" charset="0"/>
                <a:ea typeface="Calibri" panose="020F0502020204030204" pitchFamily="34" charset="0"/>
                <a:cs typeface="Calibri" panose="020F0502020204030204" pitchFamily="34" charset="0"/>
              </a:rPr>
              <a:t>Lineamientos específicos GAD Municipales.</a:t>
            </a:r>
          </a:p>
          <a:p>
            <a:pPr eaLnBrk="1" fontAlgn="auto" hangingPunct="1">
              <a:spcBef>
                <a:spcPts val="0"/>
              </a:spcBef>
              <a:spcAft>
                <a:spcPts val="0"/>
              </a:spcAft>
              <a:buClr>
                <a:srgbClr val="000000"/>
              </a:buClr>
              <a:buSzPts val="2000"/>
              <a:buFont typeface="Arial" panose="020B0604020202020204"/>
              <a:buNone/>
              <a:defRPr/>
            </a:pPr>
            <a:r>
              <a:rPr lang="es-EC" sz="2400" b="1" kern="0" dirty="0">
                <a:solidFill>
                  <a:schemeClr val="bg1">
                    <a:lumMod val="50000"/>
                  </a:schemeClr>
                </a:solidFill>
                <a:latin typeface="Calibri" panose="020F0502020204030204" pitchFamily="34" charset="0"/>
                <a:ea typeface="Calibri" panose="020F0502020204030204" pitchFamily="34" charset="0"/>
                <a:cs typeface="Calibri" panose="020F0502020204030204" pitchFamily="34" charset="0"/>
              </a:rPr>
              <a:t>Enfoque de reducción de riesgos.</a:t>
            </a:r>
            <a:endParaRPr lang="es-EC" sz="2400" b="1" kern="0" dirty="0">
              <a:solidFill>
                <a:srgbClr val="212D5A"/>
              </a:solidFill>
              <a:latin typeface="Calibri" panose="020F0502020204030204" pitchFamily="34" charset="0"/>
              <a:ea typeface="Calibri" panose="020F0502020204030204" pitchFamily="34" charset="0"/>
              <a:cs typeface="Calibri" panose="020F0502020204030204" pitchFamily="34" charset="0"/>
            </a:endParaRPr>
          </a:p>
        </p:txBody>
      </p:sp>
      <p:pic>
        <p:nvPicPr>
          <p:cNvPr id="17411" name="Google Shape;121;p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60350"/>
            <a:ext cx="938213" cy="866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412" name="Google Shape;111;p3"/>
          <p:cNvSpPr txBox="1">
            <a:spLocks noChangeArrowheads="1"/>
          </p:cNvSpPr>
          <p:nvPr/>
        </p:nvSpPr>
        <p:spPr bwMode="auto">
          <a:xfrm>
            <a:off x="349250" y="6364288"/>
            <a:ext cx="4360863"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eaLnBrk="1" hangingPunct="1">
              <a:buSzPts val="1200"/>
            </a:pPr>
            <a:r>
              <a:rPr lang="es-EC" altLang="es-EC" sz="1200">
                <a:solidFill>
                  <a:srgbClr val="212D5A"/>
                </a:solidFill>
              </a:rPr>
              <a:t>Secretaría de Gestión de Riesgos</a:t>
            </a:r>
            <a:endParaRPr lang="es-EC" altLang="es-EC"/>
          </a:p>
        </p:txBody>
      </p:sp>
      <p:pic>
        <p:nvPicPr>
          <p:cNvPr id="17413"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921750" y="5883275"/>
            <a:ext cx="3013075" cy="782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 name="CuadroTexto 20"/>
          <p:cNvSpPr txBox="1"/>
          <p:nvPr/>
        </p:nvSpPr>
        <p:spPr>
          <a:xfrm>
            <a:off x="492125" y="1344613"/>
            <a:ext cx="7543800" cy="4406900"/>
          </a:xfrm>
          <a:prstGeom prst="rect">
            <a:avLst/>
          </a:prstGeom>
          <a:noFill/>
        </p:spPr>
        <p:txBody>
          <a:bodyPr>
            <a:spAutoFit/>
          </a:bodyPr>
          <a:lstStyle>
            <a:lvl1pPr marL="342900" indent="-3429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algn="just" eaLnBrk="1" hangingPunct="1">
              <a:lnSpc>
                <a:spcPct val="107000"/>
              </a:lnSpc>
              <a:spcBef>
                <a:spcPts val="600"/>
              </a:spcBef>
              <a:spcAft>
                <a:spcPts val="600"/>
              </a:spcAft>
              <a:buFont typeface="Arial" panose="020B0604020202020204" pitchFamily="34" charset="0"/>
              <a:buAutoNum type="arabicPeriod"/>
            </a:pPr>
            <a:r>
              <a:rPr lang="es-MX" altLang="es-MX" sz="1600" dirty="0">
                <a:solidFill>
                  <a:srgbClr val="A6A6A6"/>
                </a:solidFill>
                <a:latin typeface="Calibri" panose="020F0502020204030204" pitchFamily="34" charset="0"/>
                <a:ea typeface="Calibri" panose="020F0502020204030204" pitchFamily="34" charset="0"/>
                <a:cs typeface="Times New Roman" panose="02020603050405020304" pitchFamily="18" charset="0"/>
              </a:rPr>
              <a:t>Definir los escenarios</a:t>
            </a:r>
            <a:r>
              <a:rPr lang="es-ES" altLang="es-MX" sz="1600" dirty="0">
                <a:solidFill>
                  <a:srgbClr val="A6A6A6"/>
                </a:solidFill>
                <a:latin typeface="Calibri" panose="020F0502020204030204" pitchFamily="34" charset="0"/>
                <a:ea typeface="Calibri" panose="020F0502020204030204" pitchFamily="34" charset="0"/>
                <a:cs typeface="Times New Roman" panose="02020603050405020304" pitchFamily="18" charset="0"/>
              </a:rPr>
              <a:t> de riesgo del cantón, en base a la información proporcionada por la SGR</a:t>
            </a:r>
            <a:r>
              <a:rPr lang="es-MX" altLang="es-EC" sz="1600" dirty="0">
                <a:solidFill>
                  <a:srgbClr val="A6A6A6"/>
                </a:solidFill>
                <a:latin typeface="Calibri" panose="020F0502020204030204" pitchFamily="34" charset="0"/>
                <a:ea typeface="Calibri" panose="020F0502020204030204" pitchFamily="34" charset="0"/>
                <a:cs typeface="Times New Roman" panose="02020603050405020304" pitchFamily="18" charset="0"/>
              </a:rPr>
              <a:t>.</a:t>
            </a:r>
            <a:endParaRPr lang="es-EC" altLang="es-EC" sz="1600" dirty="0">
              <a:solidFill>
                <a:srgbClr val="A6A6A6"/>
              </a:solidFill>
              <a:latin typeface="Calibri" panose="020F0502020204030204" pitchFamily="34" charset="0"/>
              <a:ea typeface="Calibri" panose="020F0502020204030204" pitchFamily="34" charset="0"/>
              <a:cs typeface="Times New Roman" panose="02020603050405020304" pitchFamily="18" charset="0"/>
            </a:endParaRPr>
          </a:p>
          <a:p>
            <a:pPr algn="just" eaLnBrk="1" hangingPunct="1">
              <a:lnSpc>
                <a:spcPct val="107000"/>
              </a:lnSpc>
              <a:spcBef>
                <a:spcPts val="600"/>
              </a:spcBef>
              <a:spcAft>
                <a:spcPts val="600"/>
              </a:spcAft>
              <a:buFont typeface="Arial" panose="020B0604020202020204" pitchFamily="34" charset="0"/>
              <a:buAutoNum type="arabicPeriod"/>
            </a:pPr>
            <a:r>
              <a:rPr lang="es-ES" altLang="es-EC" sz="1600" dirty="0">
                <a:latin typeface="Calibri" panose="020F0502020204030204" pitchFamily="34" charset="0"/>
                <a:ea typeface="Calibri" panose="020F0502020204030204" pitchFamily="34" charset="0"/>
                <a:cs typeface="Times New Roman" panose="02020603050405020304" pitchFamily="18" charset="0"/>
              </a:rPr>
              <a:t>Ejecutar en el ámbito de sus competencias medidas de prevención y mitigación en los sectores de mayor impacto establecidos en el escenario de riesgo. </a:t>
            </a:r>
          </a:p>
          <a:p>
            <a:pPr algn="just" eaLnBrk="1" hangingPunct="1">
              <a:lnSpc>
                <a:spcPct val="107000"/>
              </a:lnSpc>
              <a:spcBef>
                <a:spcPts val="600"/>
              </a:spcBef>
              <a:spcAft>
                <a:spcPts val="600"/>
              </a:spcAft>
              <a:buFont typeface="Arial" panose="020B0604020202020204" pitchFamily="34" charset="0"/>
              <a:buAutoNum type="arabicPeriod"/>
            </a:pPr>
            <a:r>
              <a:rPr lang="es-ES" altLang="es-EC" sz="1600" dirty="0">
                <a:solidFill>
                  <a:srgbClr val="A6A6A6"/>
                </a:solidFill>
                <a:latin typeface="Calibri" panose="020F0502020204030204" pitchFamily="34" charset="0"/>
                <a:ea typeface="Calibri" panose="020F0502020204030204" pitchFamily="34" charset="0"/>
                <a:cs typeface="Times New Roman" panose="02020603050405020304" pitchFamily="18" charset="0"/>
              </a:rPr>
              <a:t>Coordinar a través del COE Cantonal la ejecución de medidas de prevención y mitigación en el ámbito de la salud, educación, productividad, </a:t>
            </a:r>
            <a:r>
              <a:rPr lang="es-EC" altLang="es-EC" sz="1600" dirty="0">
                <a:solidFill>
                  <a:srgbClr val="A6A6A6"/>
                </a:solidFill>
                <a:latin typeface="Calibri" panose="020F0502020204030204" pitchFamily="34" charset="0"/>
                <a:ea typeface="Calibri" panose="020F0502020204030204" pitchFamily="34" charset="0"/>
                <a:cs typeface="Times New Roman" panose="02020603050405020304" pitchFamily="18" charset="0"/>
              </a:rPr>
              <a:t>vialidad y servicios básicos. </a:t>
            </a:r>
          </a:p>
          <a:p>
            <a:pPr algn="just" eaLnBrk="1" hangingPunct="1">
              <a:lnSpc>
                <a:spcPct val="107000"/>
              </a:lnSpc>
              <a:spcBef>
                <a:spcPts val="600"/>
              </a:spcBef>
              <a:spcAft>
                <a:spcPts val="600"/>
              </a:spcAft>
              <a:buFont typeface="Arial" panose="020B0604020202020204" pitchFamily="34" charset="0"/>
              <a:buAutoNum type="arabicPeriod"/>
            </a:pPr>
            <a:r>
              <a:rPr lang="es-ES" altLang="es-EC" sz="1600" dirty="0">
                <a:solidFill>
                  <a:srgbClr val="A6A6A6"/>
                </a:solidFill>
                <a:latin typeface="Calibri" panose="020F0502020204030204" pitchFamily="34" charset="0"/>
                <a:ea typeface="Calibri" panose="020F0502020204030204" pitchFamily="34" charset="0"/>
                <a:cs typeface="Times New Roman" panose="02020603050405020304" pitchFamily="18" charset="0"/>
              </a:rPr>
              <a:t>Fortalecer el control de asentamientos irregulares de viviendas en los escenarios de  impacto del fenómeno de El Niño.</a:t>
            </a:r>
          </a:p>
          <a:p>
            <a:pPr algn="just" eaLnBrk="1" hangingPunct="1">
              <a:lnSpc>
                <a:spcPct val="107000"/>
              </a:lnSpc>
              <a:spcBef>
                <a:spcPts val="600"/>
              </a:spcBef>
              <a:spcAft>
                <a:spcPts val="600"/>
              </a:spcAft>
              <a:buFont typeface="Arial" panose="020B0604020202020204" pitchFamily="34" charset="0"/>
              <a:buAutoNum type="arabicPeriod"/>
            </a:pPr>
            <a:r>
              <a:rPr lang="es-ES" altLang="es-EC" sz="1600" dirty="0">
                <a:solidFill>
                  <a:srgbClr val="A6A6A6"/>
                </a:solidFill>
                <a:latin typeface="Calibri" panose="020F0502020204030204" pitchFamily="34" charset="0"/>
                <a:ea typeface="Calibri" panose="020F0502020204030204" pitchFamily="34" charset="0"/>
                <a:cs typeface="Times New Roman" panose="02020603050405020304" pitchFamily="18" charset="0"/>
              </a:rPr>
              <a:t>Establecer en conjunto con el MIDUVI, planes de reubicación de viviendas de las zonas de riesgo no mitigable.</a:t>
            </a:r>
            <a:endParaRPr lang="es-EC" altLang="es-EC" sz="1600" dirty="0">
              <a:solidFill>
                <a:srgbClr val="A6A6A6"/>
              </a:solidFill>
              <a:latin typeface="Calibri" panose="020F0502020204030204" pitchFamily="34" charset="0"/>
              <a:ea typeface="Calibri" panose="020F0502020204030204" pitchFamily="34" charset="0"/>
              <a:cs typeface="Times New Roman" panose="02020603050405020304" pitchFamily="18" charset="0"/>
            </a:endParaRPr>
          </a:p>
          <a:p>
            <a:pPr algn="just" eaLnBrk="1" hangingPunct="1">
              <a:lnSpc>
                <a:spcPct val="107000"/>
              </a:lnSpc>
              <a:spcBef>
                <a:spcPts val="600"/>
              </a:spcBef>
              <a:spcAft>
                <a:spcPts val="600"/>
              </a:spcAft>
              <a:buFont typeface="Arial" panose="020B0604020202020204" pitchFamily="34" charset="0"/>
              <a:buAutoNum type="arabicPeriod"/>
            </a:pPr>
            <a:endParaRPr lang="es-ES" altLang="es-EC" sz="1600" dirty="0">
              <a:latin typeface="Calibri" panose="020F0502020204030204" pitchFamily="34" charset="0"/>
              <a:ea typeface="Calibri" panose="020F0502020204030204" pitchFamily="34" charset="0"/>
              <a:cs typeface="Times New Roman" panose="02020603050405020304" pitchFamily="18" charset="0"/>
            </a:endParaRPr>
          </a:p>
          <a:p>
            <a:pPr algn="just" eaLnBrk="1" hangingPunct="1">
              <a:buFont typeface="Arial" panose="020B0604020202020204" pitchFamily="34" charset="0"/>
              <a:buAutoNum type="arabicPeriod"/>
            </a:pPr>
            <a:endParaRPr lang="es-ES" altLang="es-EC" sz="1600" dirty="0">
              <a:ea typeface="Calibri" panose="020F0502020204030204" pitchFamily="34" charset="0"/>
            </a:endParaRPr>
          </a:p>
          <a:p>
            <a:pPr algn="just" eaLnBrk="1" hangingPunct="1">
              <a:buFont typeface="Arial" panose="020B0604020202020204" pitchFamily="34" charset="0"/>
              <a:buAutoNum type="arabicPeriod"/>
            </a:pPr>
            <a:endParaRPr lang="es-ES" altLang="es-EC" sz="400" dirty="0">
              <a:ea typeface="Calibri" panose="020F0502020204030204" pitchFamily="34" charset="0"/>
            </a:endParaRPr>
          </a:p>
        </p:txBody>
      </p:sp>
      <p:pic>
        <p:nvPicPr>
          <p:cNvPr id="17415" name="Imagen 10" descr="En Ayacucho se toman medidas para prevenir inundaciones - Gobierno de  Manabí Ecuador"/>
          <p:cNvPicPr>
            <a:picLocks noChangeAspect="1"/>
          </p:cNvPicPr>
          <p:nvPr/>
        </p:nvPicPr>
        <p:blipFill>
          <a:blip r:embed="rId5">
            <a:extLst>
              <a:ext uri="{28A0092B-C50C-407E-A947-70E740481C1C}">
                <a14:useLocalDpi xmlns:a14="http://schemas.microsoft.com/office/drawing/2010/main" val="0"/>
              </a:ext>
            </a:extLst>
          </a:blip>
          <a:srcRect t="13197" b="12672"/>
          <a:stretch>
            <a:fillRect/>
          </a:stretch>
        </p:blipFill>
        <p:spPr bwMode="auto">
          <a:xfrm>
            <a:off x="8035925" y="1344613"/>
            <a:ext cx="4105275" cy="2027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Rectángulo 8"/>
          <p:cNvSpPr/>
          <p:nvPr/>
        </p:nvSpPr>
        <p:spPr bwMode="auto">
          <a:xfrm>
            <a:off x="8039100" y="3489325"/>
            <a:ext cx="4105275" cy="2393950"/>
          </a:xfrm>
          <a:prstGeom prst="rect">
            <a:avLst/>
          </a:prstGeom>
          <a:no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buClr>
                <a:srgbClr val="000000"/>
              </a:buClr>
              <a:buFont typeface="Arial" panose="020B0604020202020204"/>
              <a:buNone/>
              <a:defRPr/>
            </a:pPr>
            <a:r>
              <a:rPr lang="es-ES" b="1" kern="0" dirty="0">
                <a:solidFill>
                  <a:srgbClr val="002060"/>
                </a:solidFill>
              </a:rPr>
              <a:t>Consideraciones:</a:t>
            </a:r>
          </a:p>
          <a:p>
            <a:pPr marL="342900" indent="-342900" eaLnBrk="1" fontAlgn="auto" hangingPunct="1">
              <a:spcBef>
                <a:spcPts val="0"/>
              </a:spcBef>
              <a:spcAft>
                <a:spcPts val="0"/>
              </a:spcAft>
              <a:buClr>
                <a:srgbClr val="000000"/>
              </a:buClr>
              <a:buFont typeface="+mj-lt"/>
              <a:buAutoNum type="arabicPeriod"/>
              <a:defRPr/>
            </a:pPr>
            <a:r>
              <a:rPr lang="es-ES" kern="0" dirty="0">
                <a:solidFill>
                  <a:schemeClr val="tx1"/>
                </a:solidFill>
              </a:rPr>
              <a:t>Limpieza de sumideros y alcantarillas.</a:t>
            </a:r>
          </a:p>
          <a:p>
            <a:pPr marL="342900" indent="-342900" eaLnBrk="1" fontAlgn="auto" hangingPunct="1">
              <a:spcBef>
                <a:spcPts val="0"/>
              </a:spcBef>
              <a:spcAft>
                <a:spcPts val="0"/>
              </a:spcAft>
              <a:buClr>
                <a:srgbClr val="000000"/>
              </a:buClr>
              <a:buFont typeface="+mj-lt"/>
              <a:buAutoNum type="arabicPeriod"/>
              <a:defRPr/>
            </a:pPr>
            <a:r>
              <a:rPr lang="es-ES" kern="0" dirty="0">
                <a:solidFill>
                  <a:schemeClr val="tx1"/>
                </a:solidFill>
              </a:rPr>
              <a:t>Limpieza y desazolve de ríos y quebradas.</a:t>
            </a:r>
          </a:p>
          <a:p>
            <a:pPr marL="342900" indent="-342900" eaLnBrk="1" fontAlgn="auto" hangingPunct="1">
              <a:spcBef>
                <a:spcPts val="0"/>
              </a:spcBef>
              <a:spcAft>
                <a:spcPts val="0"/>
              </a:spcAft>
              <a:buClr>
                <a:srgbClr val="000000"/>
              </a:buClr>
              <a:buFont typeface="+mj-lt"/>
              <a:buAutoNum type="arabicPeriod"/>
              <a:defRPr/>
            </a:pPr>
            <a:r>
              <a:rPr lang="es-ES" kern="0" dirty="0">
                <a:solidFill>
                  <a:schemeClr val="tx1"/>
                </a:solidFill>
              </a:rPr>
              <a:t>Protección de riberas para el control de erosión. </a:t>
            </a:r>
          </a:p>
          <a:p>
            <a:pPr marL="342900" indent="-342900" eaLnBrk="1" fontAlgn="auto" hangingPunct="1">
              <a:spcBef>
                <a:spcPts val="0"/>
              </a:spcBef>
              <a:spcAft>
                <a:spcPts val="0"/>
              </a:spcAft>
              <a:buClr>
                <a:srgbClr val="000000"/>
              </a:buClr>
              <a:buFont typeface="+mj-lt"/>
              <a:buAutoNum type="arabicPeriod"/>
              <a:defRPr/>
            </a:pPr>
            <a:r>
              <a:rPr lang="es-ES" kern="0" dirty="0">
                <a:solidFill>
                  <a:schemeClr val="tx1"/>
                </a:solidFill>
              </a:rPr>
              <a:t>Limpieza de obras de encauzamiento de quebradas. </a:t>
            </a:r>
          </a:p>
          <a:p>
            <a:pPr marL="342900" indent="-342900" eaLnBrk="1" fontAlgn="auto" hangingPunct="1">
              <a:spcBef>
                <a:spcPts val="0"/>
              </a:spcBef>
              <a:spcAft>
                <a:spcPts val="0"/>
              </a:spcAft>
              <a:buClr>
                <a:srgbClr val="000000"/>
              </a:buClr>
              <a:buFont typeface="+mj-lt"/>
              <a:buAutoNum type="arabicPeriod"/>
              <a:defRPr/>
            </a:pPr>
            <a:r>
              <a:rPr lang="es-ES" kern="0" dirty="0">
                <a:solidFill>
                  <a:schemeClr val="tx1"/>
                </a:solidFill>
              </a:rPr>
              <a:t>Apertura de canales de drenaje. </a:t>
            </a:r>
          </a:p>
          <a:p>
            <a:pPr marL="342900" indent="-342900" eaLnBrk="1" fontAlgn="auto" hangingPunct="1">
              <a:spcBef>
                <a:spcPts val="0"/>
              </a:spcBef>
              <a:spcAft>
                <a:spcPts val="0"/>
              </a:spcAft>
              <a:buClr>
                <a:srgbClr val="000000"/>
              </a:buClr>
              <a:buFont typeface="+mj-lt"/>
              <a:buAutoNum type="arabicPeriod"/>
              <a:defRPr/>
            </a:pPr>
            <a:r>
              <a:rPr lang="es-ES" kern="0" dirty="0">
                <a:solidFill>
                  <a:schemeClr val="tx1"/>
                </a:solidFill>
              </a:rPr>
              <a:t>Mingas comunitarias para construcción de cunetas de coronación. </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18" name="Google Shape;118;p4"/>
          <p:cNvSpPr txBox="1"/>
          <p:nvPr/>
        </p:nvSpPr>
        <p:spPr bwMode="auto">
          <a:xfrm>
            <a:off x="492125" y="241300"/>
            <a:ext cx="9420225" cy="892175"/>
          </a:xfrm>
          <a:prstGeom prst="rect">
            <a:avLst/>
          </a:prstGeom>
          <a:noFill/>
          <a:ln>
            <a:noFill/>
          </a:ln>
        </p:spPr>
        <p:txBody>
          <a:bodyPr spcFirstLastPara="1" lIns="91425" tIns="45700" rIns="91425" bIns="45700">
            <a:spAutoFit/>
          </a:bodyPr>
          <a:lstStyle/>
          <a:p>
            <a:pPr eaLnBrk="1" fontAlgn="auto" hangingPunct="1">
              <a:spcBef>
                <a:spcPts val="0"/>
              </a:spcBef>
              <a:spcAft>
                <a:spcPts val="0"/>
              </a:spcAft>
              <a:buClr>
                <a:srgbClr val="000000"/>
              </a:buClr>
              <a:buSzPts val="2000"/>
              <a:buFont typeface="Arial" panose="020B0604020202020204"/>
              <a:buNone/>
              <a:defRPr/>
            </a:pPr>
            <a:r>
              <a:rPr lang="es-EC" sz="2800" b="1" kern="0" dirty="0">
                <a:solidFill>
                  <a:srgbClr val="212D5A"/>
                </a:solidFill>
                <a:latin typeface="Calibri" panose="020F0502020204030204" pitchFamily="34" charset="0"/>
                <a:ea typeface="Calibri" panose="020F0502020204030204" pitchFamily="34" charset="0"/>
                <a:cs typeface="Calibri" panose="020F0502020204030204" pitchFamily="34" charset="0"/>
              </a:rPr>
              <a:t>Lineamientos específicos GAD Municipales.</a:t>
            </a:r>
          </a:p>
          <a:p>
            <a:pPr eaLnBrk="1" fontAlgn="auto" hangingPunct="1">
              <a:spcBef>
                <a:spcPts val="0"/>
              </a:spcBef>
              <a:spcAft>
                <a:spcPts val="0"/>
              </a:spcAft>
              <a:buClr>
                <a:srgbClr val="000000"/>
              </a:buClr>
              <a:buSzPts val="2000"/>
              <a:buFont typeface="Arial" panose="020B0604020202020204"/>
              <a:buNone/>
              <a:defRPr/>
            </a:pPr>
            <a:r>
              <a:rPr lang="es-EC" sz="2400" b="1" kern="0" dirty="0">
                <a:solidFill>
                  <a:schemeClr val="bg1">
                    <a:lumMod val="50000"/>
                  </a:schemeClr>
                </a:solidFill>
                <a:latin typeface="Calibri" panose="020F0502020204030204" pitchFamily="34" charset="0"/>
                <a:ea typeface="Calibri" panose="020F0502020204030204" pitchFamily="34" charset="0"/>
                <a:cs typeface="Calibri" panose="020F0502020204030204" pitchFamily="34" charset="0"/>
              </a:rPr>
              <a:t>Enfoque de reducción de riesgos.</a:t>
            </a:r>
            <a:endParaRPr lang="es-EC" sz="2400" b="1" kern="0" dirty="0">
              <a:solidFill>
                <a:srgbClr val="212D5A"/>
              </a:solidFill>
              <a:latin typeface="Calibri" panose="020F0502020204030204" pitchFamily="34" charset="0"/>
              <a:ea typeface="Calibri" panose="020F0502020204030204" pitchFamily="34" charset="0"/>
              <a:cs typeface="Calibri" panose="020F0502020204030204" pitchFamily="34" charset="0"/>
            </a:endParaRPr>
          </a:p>
        </p:txBody>
      </p:sp>
      <p:pic>
        <p:nvPicPr>
          <p:cNvPr id="19459" name="Google Shape;121;p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60350"/>
            <a:ext cx="938213" cy="866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460" name="Google Shape;111;p3"/>
          <p:cNvSpPr txBox="1">
            <a:spLocks noChangeArrowheads="1"/>
          </p:cNvSpPr>
          <p:nvPr/>
        </p:nvSpPr>
        <p:spPr bwMode="auto">
          <a:xfrm>
            <a:off x="349250" y="6364288"/>
            <a:ext cx="4360863"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eaLnBrk="1" hangingPunct="1">
              <a:buSzPts val="1200"/>
            </a:pPr>
            <a:r>
              <a:rPr lang="es-EC" altLang="es-EC" sz="1200">
                <a:solidFill>
                  <a:srgbClr val="212D5A"/>
                </a:solidFill>
              </a:rPr>
              <a:t>Secretaría de Gestión de Riesgos</a:t>
            </a:r>
            <a:endParaRPr lang="es-EC" altLang="es-EC"/>
          </a:p>
        </p:txBody>
      </p:sp>
      <p:pic>
        <p:nvPicPr>
          <p:cNvPr id="19461"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921750" y="5883275"/>
            <a:ext cx="3013075" cy="782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 name="CuadroTexto 20"/>
          <p:cNvSpPr txBox="1"/>
          <p:nvPr/>
        </p:nvSpPr>
        <p:spPr>
          <a:xfrm>
            <a:off x="492125" y="1344613"/>
            <a:ext cx="7543800" cy="4406900"/>
          </a:xfrm>
          <a:prstGeom prst="rect">
            <a:avLst/>
          </a:prstGeom>
          <a:noFill/>
        </p:spPr>
        <p:txBody>
          <a:bodyPr>
            <a:spAutoFit/>
          </a:bodyPr>
          <a:lstStyle>
            <a:lvl1pPr marL="342900" indent="-3429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algn="just" eaLnBrk="1" hangingPunct="1">
              <a:lnSpc>
                <a:spcPct val="107000"/>
              </a:lnSpc>
              <a:spcBef>
                <a:spcPts val="600"/>
              </a:spcBef>
              <a:spcAft>
                <a:spcPts val="600"/>
              </a:spcAft>
              <a:buFont typeface="Arial" panose="020B0604020202020204" pitchFamily="34" charset="0"/>
              <a:buAutoNum type="arabicPeriod"/>
            </a:pPr>
            <a:r>
              <a:rPr lang="es-MX" altLang="es-MX" sz="1600" dirty="0">
                <a:solidFill>
                  <a:srgbClr val="A6A6A6"/>
                </a:solidFill>
                <a:latin typeface="Calibri" panose="020F0502020204030204" pitchFamily="34" charset="0"/>
                <a:ea typeface="Calibri" panose="020F0502020204030204" pitchFamily="34" charset="0"/>
                <a:cs typeface="Times New Roman" panose="02020603050405020304" pitchFamily="18" charset="0"/>
              </a:rPr>
              <a:t>Definir los escenarios</a:t>
            </a:r>
            <a:r>
              <a:rPr lang="es-ES" altLang="es-MX" sz="1600" dirty="0">
                <a:solidFill>
                  <a:srgbClr val="A6A6A6"/>
                </a:solidFill>
                <a:latin typeface="Calibri" panose="020F0502020204030204" pitchFamily="34" charset="0"/>
                <a:ea typeface="Calibri" panose="020F0502020204030204" pitchFamily="34" charset="0"/>
                <a:cs typeface="Times New Roman" panose="02020603050405020304" pitchFamily="18" charset="0"/>
              </a:rPr>
              <a:t> de riesgo del cantón, en base a la información proporcionada por la SGR</a:t>
            </a:r>
            <a:r>
              <a:rPr lang="es-MX" altLang="es-EC" sz="1600" dirty="0">
                <a:solidFill>
                  <a:srgbClr val="A6A6A6"/>
                </a:solidFill>
                <a:latin typeface="Calibri" panose="020F0502020204030204" pitchFamily="34" charset="0"/>
                <a:ea typeface="Calibri" panose="020F0502020204030204" pitchFamily="34" charset="0"/>
                <a:cs typeface="Times New Roman" panose="02020603050405020304" pitchFamily="18" charset="0"/>
              </a:rPr>
              <a:t>.</a:t>
            </a:r>
            <a:endParaRPr lang="es-EC" altLang="es-EC" sz="1600" dirty="0">
              <a:solidFill>
                <a:srgbClr val="A6A6A6"/>
              </a:solidFill>
              <a:latin typeface="Calibri" panose="020F0502020204030204" pitchFamily="34" charset="0"/>
              <a:ea typeface="Calibri" panose="020F0502020204030204" pitchFamily="34" charset="0"/>
              <a:cs typeface="Times New Roman" panose="02020603050405020304" pitchFamily="18" charset="0"/>
            </a:endParaRPr>
          </a:p>
          <a:p>
            <a:pPr algn="just" eaLnBrk="1" hangingPunct="1">
              <a:lnSpc>
                <a:spcPct val="107000"/>
              </a:lnSpc>
              <a:spcBef>
                <a:spcPts val="600"/>
              </a:spcBef>
              <a:spcAft>
                <a:spcPts val="600"/>
              </a:spcAft>
              <a:buFont typeface="Arial" panose="020B0604020202020204" pitchFamily="34" charset="0"/>
              <a:buAutoNum type="arabicPeriod"/>
            </a:pPr>
            <a:r>
              <a:rPr lang="es-ES" altLang="es-EC" sz="1600" dirty="0">
                <a:solidFill>
                  <a:srgbClr val="A6A6A6"/>
                </a:solidFill>
                <a:latin typeface="Calibri" panose="020F0502020204030204" pitchFamily="34" charset="0"/>
                <a:ea typeface="Calibri" panose="020F0502020204030204" pitchFamily="34" charset="0"/>
                <a:cs typeface="Times New Roman" panose="02020603050405020304" pitchFamily="18" charset="0"/>
              </a:rPr>
              <a:t>Ejecutar en el ámbito de sus competencias medidas de prevención y mitigación en los sectores de mayor impacto establecidos en el escenario de riesgo. </a:t>
            </a:r>
          </a:p>
          <a:p>
            <a:pPr algn="just" eaLnBrk="1" hangingPunct="1">
              <a:lnSpc>
                <a:spcPct val="107000"/>
              </a:lnSpc>
              <a:spcBef>
                <a:spcPts val="600"/>
              </a:spcBef>
              <a:spcAft>
                <a:spcPts val="600"/>
              </a:spcAft>
              <a:buFont typeface="Arial" panose="020B0604020202020204" pitchFamily="34" charset="0"/>
              <a:buAutoNum type="arabicPeriod"/>
            </a:pPr>
            <a:r>
              <a:rPr lang="es-ES" altLang="es-EC" sz="1600" dirty="0">
                <a:latin typeface="Calibri" panose="020F0502020204030204" pitchFamily="34" charset="0"/>
                <a:ea typeface="Calibri" panose="020F0502020204030204" pitchFamily="34" charset="0"/>
                <a:cs typeface="Times New Roman" panose="02020603050405020304" pitchFamily="18" charset="0"/>
              </a:rPr>
              <a:t>Coordinar a través del COE Cantonal la ejecución de medidas de prevención y mitigación en el ámbito de la salud, educación, productividad, </a:t>
            </a:r>
            <a:r>
              <a:rPr lang="es-EC" altLang="es-EC" sz="1600" dirty="0">
                <a:latin typeface="Calibri" panose="020F0502020204030204" pitchFamily="34" charset="0"/>
                <a:ea typeface="Calibri" panose="020F0502020204030204" pitchFamily="34" charset="0"/>
                <a:cs typeface="Times New Roman" panose="02020603050405020304" pitchFamily="18" charset="0"/>
              </a:rPr>
              <a:t>vialidad, riego y servicios básicos. </a:t>
            </a:r>
          </a:p>
          <a:p>
            <a:pPr algn="just" eaLnBrk="1" hangingPunct="1">
              <a:lnSpc>
                <a:spcPct val="107000"/>
              </a:lnSpc>
              <a:spcBef>
                <a:spcPts val="600"/>
              </a:spcBef>
              <a:spcAft>
                <a:spcPts val="600"/>
              </a:spcAft>
              <a:buFont typeface="Arial" panose="020B0604020202020204" pitchFamily="34" charset="0"/>
              <a:buAutoNum type="arabicPeriod"/>
            </a:pPr>
            <a:r>
              <a:rPr lang="es-ES" altLang="es-EC" sz="1600" dirty="0">
                <a:solidFill>
                  <a:srgbClr val="A6A6A6"/>
                </a:solidFill>
                <a:latin typeface="Calibri" panose="020F0502020204030204" pitchFamily="34" charset="0"/>
                <a:ea typeface="Calibri" panose="020F0502020204030204" pitchFamily="34" charset="0"/>
                <a:cs typeface="Times New Roman" panose="02020603050405020304" pitchFamily="18" charset="0"/>
              </a:rPr>
              <a:t>Fortalecer el control de asentamientos irregulares de viviendas en los escenarios de  impacto del fenómeno de El Niño.</a:t>
            </a:r>
          </a:p>
          <a:p>
            <a:pPr algn="just" eaLnBrk="1" hangingPunct="1">
              <a:lnSpc>
                <a:spcPct val="107000"/>
              </a:lnSpc>
              <a:spcBef>
                <a:spcPts val="600"/>
              </a:spcBef>
              <a:spcAft>
                <a:spcPts val="600"/>
              </a:spcAft>
              <a:buFont typeface="Arial" panose="020B0604020202020204" pitchFamily="34" charset="0"/>
              <a:buAutoNum type="arabicPeriod"/>
            </a:pPr>
            <a:r>
              <a:rPr lang="es-ES" altLang="es-EC" sz="1600" dirty="0">
                <a:solidFill>
                  <a:srgbClr val="A6A6A6"/>
                </a:solidFill>
                <a:latin typeface="Calibri" panose="020F0502020204030204" pitchFamily="34" charset="0"/>
                <a:ea typeface="Calibri" panose="020F0502020204030204" pitchFamily="34" charset="0"/>
                <a:cs typeface="Times New Roman" panose="02020603050405020304" pitchFamily="18" charset="0"/>
              </a:rPr>
              <a:t>Establecer en conjunto con el MIDUVI, planes de reubicación de viviendas de las zonas de riesgo no mitigable.</a:t>
            </a:r>
            <a:endParaRPr lang="es-EC" altLang="es-EC" sz="1600" dirty="0">
              <a:solidFill>
                <a:srgbClr val="A6A6A6"/>
              </a:solidFill>
              <a:latin typeface="Calibri" panose="020F0502020204030204" pitchFamily="34" charset="0"/>
              <a:ea typeface="Calibri" panose="020F0502020204030204" pitchFamily="34" charset="0"/>
              <a:cs typeface="Times New Roman" panose="02020603050405020304" pitchFamily="18" charset="0"/>
            </a:endParaRPr>
          </a:p>
          <a:p>
            <a:pPr algn="just" eaLnBrk="1" hangingPunct="1">
              <a:lnSpc>
                <a:spcPct val="107000"/>
              </a:lnSpc>
              <a:spcBef>
                <a:spcPts val="600"/>
              </a:spcBef>
              <a:spcAft>
                <a:spcPts val="600"/>
              </a:spcAft>
              <a:buFont typeface="Arial" panose="020B0604020202020204" pitchFamily="34" charset="0"/>
              <a:buAutoNum type="arabicPeriod"/>
            </a:pPr>
            <a:endParaRPr lang="es-ES" altLang="es-EC" sz="1600" dirty="0">
              <a:latin typeface="Calibri" panose="020F0502020204030204" pitchFamily="34" charset="0"/>
              <a:ea typeface="Calibri" panose="020F0502020204030204" pitchFamily="34" charset="0"/>
              <a:cs typeface="Times New Roman" panose="02020603050405020304" pitchFamily="18" charset="0"/>
            </a:endParaRPr>
          </a:p>
          <a:p>
            <a:pPr algn="just" eaLnBrk="1" hangingPunct="1">
              <a:buFont typeface="Arial" panose="020B0604020202020204" pitchFamily="34" charset="0"/>
              <a:buAutoNum type="arabicPeriod"/>
            </a:pPr>
            <a:endParaRPr lang="es-ES" altLang="es-EC" sz="1600" dirty="0">
              <a:ea typeface="Calibri" panose="020F0502020204030204" pitchFamily="34" charset="0"/>
            </a:endParaRPr>
          </a:p>
          <a:p>
            <a:pPr algn="just" eaLnBrk="1" hangingPunct="1">
              <a:buFont typeface="Arial" panose="020B0604020202020204" pitchFamily="34" charset="0"/>
              <a:buAutoNum type="arabicPeriod"/>
            </a:pPr>
            <a:endParaRPr lang="es-ES" altLang="es-EC" sz="400" dirty="0">
              <a:ea typeface="Calibri" panose="020F0502020204030204" pitchFamily="34" charset="0"/>
            </a:endParaRPr>
          </a:p>
        </p:txBody>
      </p:sp>
      <p:sp>
        <p:nvSpPr>
          <p:cNvPr id="13" name="Rectángulo 12"/>
          <p:cNvSpPr/>
          <p:nvPr/>
        </p:nvSpPr>
        <p:spPr bwMode="auto">
          <a:xfrm>
            <a:off x="8039100" y="3489325"/>
            <a:ext cx="4105275" cy="2171700"/>
          </a:xfrm>
          <a:prstGeom prst="rect">
            <a:avLst/>
          </a:prstGeom>
          <a:no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buClr>
                <a:srgbClr val="000000"/>
              </a:buClr>
              <a:buFont typeface="Arial" panose="020B0604020202020204"/>
              <a:buNone/>
              <a:defRPr/>
            </a:pPr>
            <a:r>
              <a:rPr lang="es-ES" b="1" kern="0" dirty="0">
                <a:solidFill>
                  <a:srgbClr val="002060"/>
                </a:solidFill>
              </a:rPr>
              <a:t>Consideraciones:</a:t>
            </a:r>
          </a:p>
          <a:p>
            <a:pPr marL="342900" indent="-342900" eaLnBrk="1" fontAlgn="auto" hangingPunct="1">
              <a:spcBef>
                <a:spcPts val="0"/>
              </a:spcBef>
              <a:spcAft>
                <a:spcPts val="0"/>
              </a:spcAft>
              <a:buClr>
                <a:srgbClr val="000000"/>
              </a:buClr>
              <a:buFont typeface="+mj-lt"/>
              <a:buAutoNum type="arabicPeriod"/>
              <a:defRPr/>
            </a:pPr>
            <a:r>
              <a:rPr lang="es-ES" kern="0" dirty="0">
                <a:solidFill>
                  <a:schemeClr val="tx1"/>
                </a:solidFill>
              </a:rPr>
              <a:t>Limpieza de cunetas viales y alcantarillas de cruce vial.</a:t>
            </a:r>
          </a:p>
          <a:p>
            <a:pPr marL="342900" indent="-342900" eaLnBrk="1" fontAlgn="auto" hangingPunct="1">
              <a:spcBef>
                <a:spcPts val="0"/>
              </a:spcBef>
              <a:spcAft>
                <a:spcPts val="0"/>
              </a:spcAft>
              <a:buClr>
                <a:srgbClr val="000000"/>
              </a:buClr>
              <a:buFont typeface="+mj-lt"/>
              <a:buAutoNum type="arabicPeriod"/>
              <a:defRPr/>
            </a:pPr>
            <a:r>
              <a:rPr lang="es-ES" kern="0" dirty="0">
                <a:solidFill>
                  <a:schemeClr val="tx1"/>
                </a:solidFill>
              </a:rPr>
              <a:t>Limpieza y desazolve de canales de riego. </a:t>
            </a:r>
          </a:p>
          <a:p>
            <a:pPr marL="342900" indent="-342900" eaLnBrk="1" fontAlgn="auto" hangingPunct="1">
              <a:spcBef>
                <a:spcPts val="0"/>
              </a:spcBef>
              <a:spcAft>
                <a:spcPts val="0"/>
              </a:spcAft>
              <a:buClr>
                <a:srgbClr val="000000"/>
              </a:buClr>
              <a:buFont typeface="+mj-lt"/>
              <a:buAutoNum type="arabicPeriod"/>
              <a:defRPr/>
            </a:pPr>
            <a:r>
              <a:rPr lang="es-ES" kern="0" dirty="0">
                <a:solidFill>
                  <a:schemeClr val="tx1"/>
                </a:solidFill>
              </a:rPr>
              <a:t>Eliminación de criaderos de mosquito. </a:t>
            </a:r>
          </a:p>
          <a:p>
            <a:pPr marL="342900" indent="-342900" eaLnBrk="1" fontAlgn="auto" hangingPunct="1">
              <a:spcBef>
                <a:spcPts val="0"/>
              </a:spcBef>
              <a:spcAft>
                <a:spcPts val="0"/>
              </a:spcAft>
              <a:buClr>
                <a:srgbClr val="000000"/>
              </a:buClr>
              <a:buFont typeface="+mj-lt"/>
              <a:buAutoNum type="arabicPeriod"/>
              <a:defRPr/>
            </a:pPr>
            <a:r>
              <a:rPr lang="es-ES" kern="0" dirty="0">
                <a:solidFill>
                  <a:schemeClr val="tx1"/>
                </a:solidFill>
              </a:rPr>
              <a:t>Protección de fuentes de captación de agua potable. </a:t>
            </a:r>
          </a:p>
          <a:p>
            <a:pPr marL="342900" indent="-342900" eaLnBrk="1" fontAlgn="auto" hangingPunct="1">
              <a:spcBef>
                <a:spcPts val="0"/>
              </a:spcBef>
              <a:spcAft>
                <a:spcPts val="0"/>
              </a:spcAft>
              <a:buClr>
                <a:srgbClr val="000000"/>
              </a:buClr>
              <a:buFont typeface="+mj-lt"/>
              <a:buAutoNum type="arabicPeriod"/>
              <a:defRPr/>
            </a:pPr>
            <a:r>
              <a:rPr lang="es-ES" kern="0" dirty="0">
                <a:solidFill>
                  <a:schemeClr val="tx1"/>
                </a:solidFill>
              </a:rPr>
              <a:t>Protección estaciones y subestaciones de energía. </a:t>
            </a:r>
          </a:p>
        </p:txBody>
      </p:sp>
      <p:pic>
        <p:nvPicPr>
          <p:cNvPr id="19464" name="Picture 2"/>
          <p:cNvPicPr>
            <a:picLocks noChangeAspect="1" noChangeArrowheads="1"/>
          </p:cNvPicPr>
          <p:nvPr/>
        </p:nvPicPr>
        <p:blipFill>
          <a:blip r:embed="rId5">
            <a:extLst>
              <a:ext uri="{28A0092B-C50C-407E-A947-70E740481C1C}">
                <a14:useLocalDpi xmlns:a14="http://schemas.microsoft.com/office/drawing/2010/main" val="0"/>
              </a:ext>
            </a:extLst>
          </a:blip>
          <a:srcRect b="27383"/>
          <a:stretch>
            <a:fillRect/>
          </a:stretch>
        </p:blipFill>
        <p:spPr bwMode="auto">
          <a:xfrm>
            <a:off x="8035925" y="1344613"/>
            <a:ext cx="4105275" cy="2014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18" name="Google Shape;118;p4"/>
          <p:cNvSpPr txBox="1"/>
          <p:nvPr/>
        </p:nvSpPr>
        <p:spPr bwMode="auto">
          <a:xfrm>
            <a:off x="492125" y="241300"/>
            <a:ext cx="9420225" cy="892175"/>
          </a:xfrm>
          <a:prstGeom prst="rect">
            <a:avLst/>
          </a:prstGeom>
          <a:noFill/>
          <a:ln>
            <a:noFill/>
          </a:ln>
        </p:spPr>
        <p:txBody>
          <a:bodyPr spcFirstLastPara="1" lIns="91425" tIns="45700" rIns="91425" bIns="45700">
            <a:spAutoFit/>
          </a:bodyPr>
          <a:lstStyle/>
          <a:p>
            <a:pPr eaLnBrk="1" fontAlgn="auto" hangingPunct="1">
              <a:spcBef>
                <a:spcPts val="0"/>
              </a:spcBef>
              <a:spcAft>
                <a:spcPts val="0"/>
              </a:spcAft>
              <a:buClr>
                <a:srgbClr val="000000"/>
              </a:buClr>
              <a:buSzPts val="2000"/>
              <a:buFont typeface="Arial" panose="020B0604020202020204"/>
              <a:buNone/>
              <a:defRPr/>
            </a:pPr>
            <a:r>
              <a:rPr lang="es-EC" sz="2800" b="1" kern="0" dirty="0">
                <a:solidFill>
                  <a:srgbClr val="212D5A"/>
                </a:solidFill>
                <a:latin typeface="Calibri" panose="020F0502020204030204" pitchFamily="34" charset="0"/>
                <a:ea typeface="Calibri" panose="020F0502020204030204" pitchFamily="34" charset="0"/>
                <a:cs typeface="Calibri" panose="020F0502020204030204" pitchFamily="34" charset="0"/>
              </a:rPr>
              <a:t>Lineamientos específicos GAD Municipales.</a:t>
            </a:r>
          </a:p>
          <a:p>
            <a:pPr eaLnBrk="1" fontAlgn="auto" hangingPunct="1">
              <a:spcBef>
                <a:spcPts val="0"/>
              </a:spcBef>
              <a:spcAft>
                <a:spcPts val="0"/>
              </a:spcAft>
              <a:buClr>
                <a:srgbClr val="000000"/>
              </a:buClr>
              <a:buSzPts val="2000"/>
              <a:buFont typeface="Arial" panose="020B0604020202020204"/>
              <a:buNone/>
              <a:defRPr/>
            </a:pPr>
            <a:r>
              <a:rPr lang="es-EC" sz="2400" b="1" kern="0" dirty="0">
                <a:solidFill>
                  <a:schemeClr val="bg1">
                    <a:lumMod val="50000"/>
                  </a:schemeClr>
                </a:solidFill>
                <a:latin typeface="Calibri" panose="020F0502020204030204" pitchFamily="34" charset="0"/>
                <a:ea typeface="Calibri" panose="020F0502020204030204" pitchFamily="34" charset="0"/>
                <a:cs typeface="Calibri" panose="020F0502020204030204" pitchFamily="34" charset="0"/>
              </a:rPr>
              <a:t>Enfoque de reducción de riesgos.</a:t>
            </a:r>
            <a:endParaRPr lang="es-EC" sz="2400" b="1" kern="0" dirty="0">
              <a:solidFill>
                <a:srgbClr val="212D5A"/>
              </a:solidFill>
              <a:latin typeface="Calibri" panose="020F0502020204030204" pitchFamily="34" charset="0"/>
              <a:ea typeface="Calibri" panose="020F0502020204030204" pitchFamily="34" charset="0"/>
              <a:cs typeface="Calibri" panose="020F0502020204030204" pitchFamily="34" charset="0"/>
            </a:endParaRPr>
          </a:p>
        </p:txBody>
      </p:sp>
      <p:pic>
        <p:nvPicPr>
          <p:cNvPr id="21507" name="Google Shape;121;p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60350"/>
            <a:ext cx="938213" cy="866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508" name="Google Shape;111;p3"/>
          <p:cNvSpPr txBox="1">
            <a:spLocks noChangeArrowheads="1"/>
          </p:cNvSpPr>
          <p:nvPr/>
        </p:nvSpPr>
        <p:spPr bwMode="auto">
          <a:xfrm>
            <a:off x="349250" y="6364288"/>
            <a:ext cx="4360863"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eaLnBrk="1" hangingPunct="1">
              <a:buSzPts val="1200"/>
            </a:pPr>
            <a:r>
              <a:rPr lang="es-EC" altLang="es-EC" sz="1200">
                <a:solidFill>
                  <a:srgbClr val="212D5A"/>
                </a:solidFill>
              </a:rPr>
              <a:t>Secretaría de Gestión de Riesgos</a:t>
            </a:r>
            <a:endParaRPr lang="es-EC" altLang="es-EC"/>
          </a:p>
        </p:txBody>
      </p:sp>
      <p:pic>
        <p:nvPicPr>
          <p:cNvPr id="21509"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921750" y="5883275"/>
            <a:ext cx="3013075" cy="782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510" name="Picture 2" descr="Falta de viviendas llevaría a familias a zonas de riesgos | Ecuador |  Noticias | El Universo"/>
          <p:cNvPicPr>
            <a:picLocks noChangeAspect="1" noChangeArrowheads="1"/>
          </p:cNvPicPr>
          <p:nvPr/>
        </p:nvPicPr>
        <p:blipFill>
          <a:blip r:embed="rId5">
            <a:extLst>
              <a:ext uri="{28A0092B-C50C-407E-A947-70E740481C1C}">
                <a14:useLocalDpi xmlns:a14="http://schemas.microsoft.com/office/drawing/2010/main" val="0"/>
              </a:ext>
            </a:extLst>
          </a:blip>
          <a:srcRect b="26215"/>
          <a:stretch>
            <a:fillRect/>
          </a:stretch>
        </p:blipFill>
        <p:spPr bwMode="auto">
          <a:xfrm>
            <a:off x="8031163" y="1344613"/>
            <a:ext cx="4113212" cy="2030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 name="CuadroTexto 20"/>
          <p:cNvSpPr txBox="1"/>
          <p:nvPr/>
        </p:nvSpPr>
        <p:spPr>
          <a:xfrm>
            <a:off x="492125" y="1344613"/>
            <a:ext cx="7543800" cy="4406900"/>
          </a:xfrm>
          <a:prstGeom prst="rect">
            <a:avLst/>
          </a:prstGeom>
          <a:noFill/>
        </p:spPr>
        <p:txBody>
          <a:bodyPr>
            <a:spAutoFit/>
          </a:bodyPr>
          <a:lstStyle>
            <a:lvl1pPr marL="342900" indent="-3429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algn="just" eaLnBrk="1" hangingPunct="1">
              <a:lnSpc>
                <a:spcPct val="107000"/>
              </a:lnSpc>
              <a:spcBef>
                <a:spcPts val="600"/>
              </a:spcBef>
              <a:spcAft>
                <a:spcPts val="600"/>
              </a:spcAft>
              <a:buFont typeface="Arial" panose="020B0604020202020204" pitchFamily="34" charset="0"/>
              <a:buAutoNum type="arabicPeriod"/>
            </a:pPr>
            <a:r>
              <a:rPr lang="es-MX" altLang="es-MX" sz="1600" dirty="0">
                <a:solidFill>
                  <a:srgbClr val="A6A6A6"/>
                </a:solidFill>
                <a:latin typeface="Calibri" panose="020F0502020204030204" pitchFamily="34" charset="0"/>
                <a:ea typeface="Calibri" panose="020F0502020204030204" pitchFamily="34" charset="0"/>
                <a:cs typeface="Times New Roman" panose="02020603050405020304" pitchFamily="18" charset="0"/>
              </a:rPr>
              <a:t>Definir los escenarios</a:t>
            </a:r>
            <a:r>
              <a:rPr lang="es-ES" altLang="es-MX" sz="1600" dirty="0">
                <a:solidFill>
                  <a:srgbClr val="A6A6A6"/>
                </a:solidFill>
                <a:latin typeface="Calibri" panose="020F0502020204030204" pitchFamily="34" charset="0"/>
                <a:ea typeface="Calibri" panose="020F0502020204030204" pitchFamily="34" charset="0"/>
                <a:cs typeface="Times New Roman" panose="02020603050405020304" pitchFamily="18" charset="0"/>
              </a:rPr>
              <a:t> de riesgo del cantón, en base a la información proporcionada por la SGR</a:t>
            </a:r>
            <a:r>
              <a:rPr lang="es-MX" altLang="es-EC" sz="1600" dirty="0">
                <a:solidFill>
                  <a:srgbClr val="A6A6A6"/>
                </a:solidFill>
                <a:latin typeface="Calibri" panose="020F0502020204030204" pitchFamily="34" charset="0"/>
                <a:ea typeface="Calibri" panose="020F0502020204030204" pitchFamily="34" charset="0"/>
                <a:cs typeface="Times New Roman" panose="02020603050405020304" pitchFamily="18" charset="0"/>
              </a:rPr>
              <a:t>.</a:t>
            </a:r>
            <a:endParaRPr lang="es-EC" altLang="es-EC" sz="1600" dirty="0">
              <a:solidFill>
                <a:srgbClr val="A6A6A6"/>
              </a:solidFill>
              <a:latin typeface="Calibri" panose="020F0502020204030204" pitchFamily="34" charset="0"/>
              <a:ea typeface="Calibri" panose="020F0502020204030204" pitchFamily="34" charset="0"/>
              <a:cs typeface="Times New Roman" panose="02020603050405020304" pitchFamily="18" charset="0"/>
            </a:endParaRPr>
          </a:p>
          <a:p>
            <a:pPr algn="just" eaLnBrk="1" hangingPunct="1">
              <a:lnSpc>
                <a:spcPct val="107000"/>
              </a:lnSpc>
              <a:spcBef>
                <a:spcPts val="600"/>
              </a:spcBef>
              <a:spcAft>
                <a:spcPts val="600"/>
              </a:spcAft>
              <a:buFont typeface="Arial" panose="020B0604020202020204" pitchFamily="34" charset="0"/>
              <a:buAutoNum type="arabicPeriod"/>
            </a:pPr>
            <a:r>
              <a:rPr lang="es-ES" altLang="es-EC" sz="1600" dirty="0">
                <a:solidFill>
                  <a:srgbClr val="A6A6A6"/>
                </a:solidFill>
                <a:latin typeface="Calibri" panose="020F0502020204030204" pitchFamily="34" charset="0"/>
                <a:ea typeface="Calibri" panose="020F0502020204030204" pitchFamily="34" charset="0"/>
                <a:cs typeface="Times New Roman" panose="02020603050405020304" pitchFamily="18" charset="0"/>
              </a:rPr>
              <a:t>Ejecutar en el ámbito de sus competencias medidas de prevención y mitigación en los sectores de mayor impacto establecidos en el escenario de riesgo. </a:t>
            </a:r>
          </a:p>
          <a:p>
            <a:pPr algn="just" eaLnBrk="1" hangingPunct="1">
              <a:lnSpc>
                <a:spcPct val="107000"/>
              </a:lnSpc>
              <a:spcBef>
                <a:spcPts val="600"/>
              </a:spcBef>
              <a:spcAft>
                <a:spcPts val="600"/>
              </a:spcAft>
              <a:buFont typeface="Arial" panose="020B0604020202020204" pitchFamily="34" charset="0"/>
              <a:buAutoNum type="arabicPeriod"/>
            </a:pPr>
            <a:r>
              <a:rPr lang="es-ES" altLang="es-EC" sz="1600" dirty="0">
                <a:solidFill>
                  <a:srgbClr val="A6A6A6"/>
                </a:solidFill>
                <a:latin typeface="Calibri" panose="020F0502020204030204" pitchFamily="34" charset="0"/>
                <a:ea typeface="Calibri" panose="020F0502020204030204" pitchFamily="34" charset="0"/>
                <a:cs typeface="Times New Roman" panose="02020603050405020304" pitchFamily="18" charset="0"/>
              </a:rPr>
              <a:t>Coordinar a través del COE Cantonal la ejecución de medidas de prevención y mitigación en el ámbito de la salud, educación, productividad, </a:t>
            </a:r>
            <a:r>
              <a:rPr lang="es-EC" altLang="es-EC" sz="1600" dirty="0">
                <a:solidFill>
                  <a:srgbClr val="A6A6A6"/>
                </a:solidFill>
                <a:latin typeface="Calibri" panose="020F0502020204030204" pitchFamily="34" charset="0"/>
                <a:ea typeface="Calibri" panose="020F0502020204030204" pitchFamily="34" charset="0"/>
                <a:cs typeface="Times New Roman" panose="02020603050405020304" pitchFamily="18" charset="0"/>
              </a:rPr>
              <a:t>vialidad y servicios básicos. </a:t>
            </a:r>
          </a:p>
          <a:p>
            <a:pPr algn="just" eaLnBrk="1" hangingPunct="1">
              <a:lnSpc>
                <a:spcPct val="107000"/>
              </a:lnSpc>
              <a:spcBef>
                <a:spcPts val="600"/>
              </a:spcBef>
              <a:spcAft>
                <a:spcPts val="600"/>
              </a:spcAft>
              <a:buFont typeface="Arial" panose="020B0604020202020204" pitchFamily="34" charset="0"/>
              <a:buAutoNum type="arabicPeriod"/>
            </a:pPr>
            <a:r>
              <a:rPr lang="es-ES" altLang="es-EC" sz="1600" dirty="0">
                <a:latin typeface="Calibri" panose="020F0502020204030204" pitchFamily="34" charset="0"/>
                <a:ea typeface="Calibri" panose="020F0502020204030204" pitchFamily="34" charset="0"/>
                <a:cs typeface="Times New Roman" panose="02020603050405020304" pitchFamily="18" charset="0"/>
              </a:rPr>
              <a:t>Fortalecer el control de asentamientos irregulares de viviendas en los escenarios de  impacto del fenómeno de El Niño.</a:t>
            </a:r>
          </a:p>
          <a:p>
            <a:pPr algn="just" eaLnBrk="1" hangingPunct="1">
              <a:lnSpc>
                <a:spcPct val="107000"/>
              </a:lnSpc>
              <a:spcBef>
                <a:spcPts val="600"/>
              </a:spcBef>
              <a:spcAft>
                <a:spcPts val="600"/>
              </a:spcAft>
              <a:buFont typeface="Arial" panose="020B0604020202020204" pitchFamily="34" charset="0"/>
              <a:buAutoNum type="arabicPeriod"/>
            </a:pPr>
            <a:r>
              <a:rPr lang="es-ES" altLang="es-EC" sz="1600" dirty="0">
                <a:solidFill>
                  <a:srgbClr val="A6A6A6"/>
                </a:solidFill>
                <a:latin typeface="Calibri" panose="020F0502020204030204" pitchFamily="34" charset="0"/>
                <a:ea typeface="Calibri" panose="020F0502020204030204" pitchFamily="34" charset="0"/>
                <a:cs typeface="Times New Roman" panose="02020603050405020304" pitchFamily="18" charset="0"/>
              </a:rPr>
              <a:t>Establecer en conjunto con el MIDUVI, planes de reubicación de viviendas de las zonas de riesgo no mitigable.</a:t>
            </a:r>
            <a:endParaRPr lang="es-EC" altLang="es-EC" sz="1600" dirty="0">
              <a:solidFill>
                <a:srgbClr val="A6A6A6"/>
              </a:solidFill>
              <a:latin typeface="Calibri" panose="020F0502020204030204" pitchFamily="34" charset="0"/>
              <a:ea typeface="Calibri" panose="020F0502020204030204" pitchFamily="34" charset="0"/>
              <a:cs typeface="Times New Roman" panose="02020603050405020304" pitchFamily="18" charset="0"/>
            </a:endParaRPr>
          </a:p>
          <a:p>
            <a:pPr algn="just" eaLnBrk="1" hangingPunct="1">
              <a:lnSpc>
                <a:spcPct val="107000"/>
              </a:lnSpc>
              <a:spcBef>
                <a:spcPts val="600"/>
              </a:spcBef>
              <a:spcAft>
                <a:spcPts val="600"/>
              </a:spcAft>
              <a:buFont typeface="Arial" panose="020B0604020202020204" pitchFamily="34" charset="0"/>
              <a:buAutoNum type="arabicPeriod"/>
            </a:pPr>
            <a:endParaRPr lang="es-ES" altLang="es-EC" sz="1600" dirty="0">
              <a:latin typeface="Calibri" panose="020F0502020204030204" pitchFamily="34" charset="0"/>
              <a:ea typeface="Calibri" panose="020F0502020204030204" pitchFamily="34" charset="0"/>
              <a:cs typeface="Times New Roman" panose="02020603050405020304" pitchFamily="18" charset="0"/>
            </a:endParaRPr>
          </a:p>
          <a:p>
            <a:pPr algn="just" eaLnBrk="1" hangingPunct="1">
              <a:buFont typeface="Arial" panose="020B0604020202020204" pitchFamily="34" charset="0"/>
              <a:buAutoNum type="arabicPeriod"/>
            </a:pPr>
            <a:endParaRPr lang="es-ES" altLang="es-EC" sz="1600" dirty="0">
              <a:ea typeface="Calibri" panose="020F0502020204030204" pitchFamily="34" charset="0"/>
            </a:endParaRPr>
          </a:p>
          <a:p>
            <a:pPr algn="just" eaLnBrk="1" hangingPunct="1">
              <a:buFont typeface="Arial" panose="020B0604020202020204" pitchFamily="34" charset="0"/>
              <a:buAutoNum type="arabicPeriod"/>
            </a:pPr>
            <a:endParaRPr lang="es-ES" altLang="es-EC" sz="400" dirty="0">
              <a:ea typeface="Calibri" panose="020F0502020204030204" pitchFamily="34" charset="0"/>
            </a:endParaRPr>
          </a:p>
        </p:txBody>
      </p:sp>
      <p:sp>
        <p:nvSpPr>
          <p:cNvPr id="11" name="Rectángulo 10"/>
          <p:cNvSpPr/>
          <p:nvPr/>
        </p:nvSpPr>
        <p:spPr bwMode="auto">
          <a:xfrm>
            <a:off x="8039100" y="3489325"/>
            <a:ext cx="4105275" cy="2171700"/>
          </a:xfrm>
          <a:prstGeom prst="rect">
            <a:avLst/>
          </a:prstGeom>
          <a:no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buClr>
                <a:srgbClr val="000000"/>
              </a:buClr>
              <a:buFont typeface="Arial" panose="020B0604020202020204"/>
              <a:buNone/>
              <a:defRPr/>
            </a:pPr>
            <a:r>
              <a:rPr lang="es-ES" b="1" kern="0" dirty="0">
                <a:solidFill>
                  <a:srgbClr val="002060"/>
                </a:solidFill>
              </a:rPr>
              <a:t>Consideraciones:</a:t>
            </a:r>
          </a:p>
          <a:p>
            <a:pPr marL="342900" indent="-342900" eaLnBrk="1" fontAlgn="auto" hangingPunct="1">
              <a:spcBef>
                <a:spcPts val="0"/>
              </a:spcBef>
              <a:spcAft>
                <a:spcPts val="0"/>
              </a:spcAft>
              <a:buClr>
                <a:srgbClr val="000000"/>
              </a:buClr>
              <a:buFont typeface="+mj-lt"/>
              <a:buAutoNum type="arabicPeriod"/>
              <a:defRPr/>
            </a:pPr>
            <a:r>
              <a:rPr lang="es-ES" kern="0" dirty="0">
                <a:solidFill>
                  <a:schemeClr val="tx1"/>
                </a:solidFill>
              </a:rPr>
              <a:t>Restricción de permisos de construcción en zonas de mayor riesgo.</a:t>
            </a:r>
          </a:p>
          <a:p>
            <a:pPr marL="342900" indent="-342900" eaLnBrk="1" fontAlgn="auto" hangingPunct="1">
              <a:spcBef>
                <a:spcPts val="0"/>
              </a:spcBef>
              <a:spcAft>
                <a:spcPts val="0"/>
              </a:spcAft>
              <a:buClr>
                <a:srgbClr val="000000"/>
              </a:buClr>
              <a:buFont typeface="+mj-lt"/>
              <a:buAutoNum type="arabicPeriod"/>
              <a:defRPr/>
            </a:pPr>
            <a:r>
              <a:rPr lang="es-ES" kern="0" dirty="0">
                <a:solidFill>
                  <a:schemeClr val="tx1"/>
                </a:solidFill>
              </a:rPr>
              <a:t>Focalizar operativos de control en zonas de mayor riesgo. </a:t>
            </a:r>
          </a:p>
          <a:p>
            <a:pPr marL="342900" indent="-342900" eaLnBrk="1" fontAlgn="auto" hangingPunct="1">
              <a:spcBef>
                <a:spcPts val="0"/>
              </a:spcBef>
              <a:spcAft>
                <a:spcPts val="0"/>
              </a:spcAft>
              <a:buClr>
                <a:srgbClr val="000000"/>
              </a:buClr>
              <a:buFont typeface="+mj-lt"/>
              <a:buAutoNum type="arabicPeriod"/>
              <a:defRPr/>
            </a:pPr>
            <a:endParaRPr lang="es-ES" kern="0" dirty="0">
              <a:solidFill>
                <a:schemeClr val="tx1"/>
              </a:solidFill>
            </a:endParaRPr>
          </a:p>
          <a:p>
            <a:pPr marL="342900" indent="-342900" eaLnBrk="1" fontAlgn="auto" hangingPunct="1">
              <a:spcBef>
                <a:spcPts val="0"/>
              </a:spcBef>
              <a:spcAft>
                <a:spcPts val="0"/>
              </a:spcAft>
              <a:buClr>
                <a:srgbClr val="000000"/>
              </a:buClr>
              <a:buFont typeface="+mj-lt"/>
              <a:buAutoNum type="arabicPeriod"/>
              <a:defRPr/>
            </a:pPr>
            <a:endParaRPr lang="es-ES" kern="0" dirty="0">
              <a:solidFill>
                <a:schemeClr val="tx1"/>
              </a:solidFill>
            </a:endParaRPr>
          </a:p>
          <a:p>
            <a:pPr marL="342900" indent="-342900" eaLnBrk="1" fontAlgn="auto" hangingPunct="1">
              <a:spcBef>
                <a:spcPts val="0"/>
              </a:spcBef>
              <a:spcAft>
                <a:spcPts val="0"/>
              </a:spcAft>
              <a:buClr>
                <a:srgbClr val="000000"/>
              </a:buClr>
              <a:buFont typeface="+mj-lt"/>
              <a:buAutoNum type="arabicPeriod"/>
              <a:defRPr/>
            </a:pPr>
            <a:endParaRPr lang="es-ES" kern="0" dirty="0">
              <a:solidFill>
                <a:schemeClr val="tx1"/>
              </a:solidFill>
            </a:endParaRPr>
          </a:p>
          <a:p>
            <a:pPr marL="342900" indent="-342900" eaLnBrk="1" fontAlgn="auto" hangingPunct="1">
              <a:spcBef>
                <a:spcPts val="0"/>
              </a:spcBef>
              <a:spcAft>
                <a:spcPts val="0"/>
              </a:spcAft>
              <a:buClr>
                <a:srgbClr val="000000"/>
              </a:buClr>
              <a:buFont typeface="+mj-lt"/>
              <a:buAutoNum type="arabicPeriod"/>
              <a:defRPr/>
            </a:pPr>
            <a:endParaRPr lang="es-ES" kern="0" dirty="0">
              <a:solidFill>
                <a:schemeClr val="tx1"/>
              </a:solidFill>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18" name="Google Shape;118;p4"/>
          <p:cNvSpPr txBox="1"/>
          <p:nvPr/>
        </p:nvSpPr>
        <p:spPr bwMode="auto">
          <a:xfrm>
            <a:off x="492125" y="241300"/>
            <a:ext cx="9420225" cy="892175"/>
          </a:xfrm>
          <a:prstGeom prst="rect">
            <a:avLst/>
          </a:prstGeom>
          <a:noFill/>
          <a:ln>
            <a:noFill/>
          </a:ln>
        </p:spPr>
        <p:txBody>
          <a:bodyPr spcFirstLastPara="1" lIns="91425" tIns="45700" rIns="91425" bIns="45700">
            <a:spAutoFit/>
          </a:bodyPr>
          <a:lstStyle/>
          <a:p>
            <a:pPr eaLnBrk="1" fontAlgn="auto" hangingPunct="1">
              <a:spcBef>
                <a:spcPts val="0"/>
              </a:spcBef>
              <a:spcAft>
                <a:spcPts val="0"/>
              </a:spcAft>
              <a:buClr>
                <a:srgbClr val="000000"/>
              </a:buClr>
              <a:buSzPts val="2000"/>
              <a:buFont typeface="Arial" panose="020B0604020202020204"/>
              <a:buNone/>
              <a:defRPr/>
            </a:pPr>
            <a:r>
              <a:rPr lang="es-EC" sz="2800" b="1" kern="0" dirty="0">
                <a:solidFill>
                  <a:srgbClr val="212D5A"/>
                </a:solidFill>
                <a:latin typeface="Calibri" panose="020F0502020204030204" pitchFamily="34" charset="0"/>
                <a:ea typeface="Calibri" panose="020F0502020204030204" pitchFamily="34" charset="0"/>
                <a:cs typeface="Calibri" panose="020F0502020204030204" pitchFamily="34" charset="0"/>
              </a:rPr>
              <a:t>Lineamientos específicos GAD Municipales.</a:t>
            </a:r>
          </a:p>
          <a:p>
            <a:pPr eaLnBrk="1" fontAlgn="auto" hangingPunct="1">
              <a:spcBef>
                <a:spcPts val="0"/>
              </a:spcBef>
              <a:spcAft>
                <a:spcPts val="0"/>
              </a:spcAft>
              <a:buClr>
                <a:srgbClr val="000000"/>
              </a:buClr>
              <a:buSzPts val="2000"/>
              <a:buFont typeface="Arial" panose="020B0604020202020204"/>
              <a:buNone/>
              <a:defRPr/>
            </a:pPr>
            <a:r>
              <a:rPr lang="es-EC" sz="2400" b="1" kern="0" dirty="0">
                <a:solidFill>
                  <a:schemeClr val="bg1">
                    <a:lumMod val="50000"/>
                  </a:schemeClr>
                </a:solidFill>
                <a:latin typeface="Calibri" panose="020F0502020204030204" pitchFamily="34" charset="0"/>
                <a:ea typeface="Calibri" panose="020F0502020204030204" pitchFamily="34" charset="0"/>
                <a:cs typeface="Calibri" panose="020F0502020204030204" pitchFamily="34" charset="0"/>
              </a:rPr>
              <a:t>Enfoque de reducción de riesgos.</a:t>
            </a:r>
            <a:endParaRPr lang="es-EC" sz="2400" b="1" kern="0" dirty="0">
              <a:solidFill>
                <a:srgbClr val="212D5A"/>
              </a:solidFill>
              <a:latin typeface="Calibri" panose="020F0502020204030204" pitchFamily="34" charset="0"/>
              <a:ea typeface="Calibri" panose="020F0502020204030204" pitchFamily="34" charset="0"/>
              <a:cs typeface="Calibri" panose="020F0502020204030204" pitchFamily="34" charset="0"/>
            </a:endParaRPr>
          </a:p>
        </p:txBody>
      </p:sp>
      <p:pic>
        <p:nvPicPr>
          <p:cNvPr id="23555" name="Google Shape;121;p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60350"/>
            <a:ext cx="938213" cy="866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556" name="Google Shape;111;p3"/>
          <p:cNvSpPr txBox="1">
            <a:spLocks noChangeArrowheads="1"/>
          </p:cNvSpPr>
          <p:nvPr/>
        </p:nvSpPr>
        <p:spPr bwMode="auto">
          <a:xfrm>
            <a:off x="349250" y="6364288"/>
            <a:ext cx="4360863"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eaLnBrk="1" hangingPunct="1">
              <a:buSzPts val="1200"/>
            </a:pPr>
            <a:r>
              <a:rPr lang="es-EC" altLang="es-EC" sz="1200">
                <a:solidFill>
                  <a:srgbClr val="212D5A"/>
                </a:solidFill>
              </a:rPr>
              <a:t>Secretaría de Gestión de Riesgos</a:t>
            </a:r>
            <a:endParaRPr lang="es-EC" altLang="es-EC"/>
          </a:p>
        </p:txBody>
      </p:sp>
      <p:pic>
        <p:nvPicPr>
          <p:cNvPr id="23557"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921750" y="5883275"/>
            <a:ext cx="3013075" cy="782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 name="CuadroTexto 20"/>
          <p:cNvSpPr txBox="1"/>
          <p:nvPr/>
        </p:nvSpPr>
        <p:spPr>
          <a:xfrm>
            <a:off x="492125" y="1344613"/>
            <a:ext cx="7543800" cy="4406900"/>
          </a:xfrm>
          <a:prstGeom prst="rect">
            <a:avLst/>
          </a:prstGeom>
          <a:noFill/>
        </p:spPr>
        <p:txBody>
          <a:bodyPr>
            <a:spAutoFit/>
          </a:bodyPr>
          <a:lstStyle>
            <a:lvl1pPr marL="342900" indent="-3429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algn="just" eaLnBrk="1" hangingPunct="1">
              <a:lnSpc>
                <a:spcPct val="107000"/>
              </a:lnSpc>
              <a:spcBef>
                <a:spcPts val="600"/>
              </a:spcBef>
              <a:spcAft>
                <a:spcPts val="600"/>
              </a:spcAft>
              <a:buFont typeface="Arial" panose="020B0604020202020204" pitchFamily="34" charset="0"/>
              <a:buAutoNum type="arabicPeriod"/>
            </a:pPr>
            <a:r>
              <a:rPr lang="es-MX" altLang="es-MX" sz="1600" dirty="0">
                <a:solidFill>
                  <a:srgbClr val="A6A6A6"/>
                </a:solidFill>
                <a:latin typeface="Calibri" panose="020F0502020204030204" pitchFamily="34" charset="0"/>
                <a:ea typeface="Calibri" panose="020F0502020204030204" pitchFamily="34" charset="0"/>
                <a:cs typeface="Times New Roman" panose="02020603050405020304" pitchFamily="18" charset="0"/>
              </a:rPr>
              <a:t>Definir los escenarios</a:t>
            </a:r>
            <a:r>
              <a:rPr lang="es-ES" altLang="es-MX" sz="1600" dirty="0">
                <a:solidFill>
                  <a:srgbClr val="A6A6A6"/>
                </a:solidFill>
                <a:latin typeface="Calibri" panose="020F0502020204030204" pitchFamily="34" charset="0"/>
                <a:ea typeface="Calibri" panose="020F0502020204030204" pitchFamily="34" charset="0"/>
                <a:cs typeface="Times New Roman" panose="02020603050405020304" pitchFamily="18" charset="0"/>
              </a:rPr>
              <a:t> de riesgo del cantón, en base a la información proporcionada por la SGR</a:t>
            </a:r>
            <a:r>
              <a:rPr lang="es-MX" altLang="es-EC" sz="1600" dirty="0">
                <a:solidFill>
                  <a:srgbClr val="A6A6A6"/>
                </a:solidFill>
                <a:latin typeface="Calibri" panose="020F0502020204030204" pitchFamily="34" charset="0"/>
                <a:ea typeface="Calibri" panose="020F0502020204030204" pitchFamily="34" charset="0"/>
                <a:cs typeface="Times New Roman" panose="02020603050405020304" pitchFamily="18" charset="0"/>
              </a:rPr>
              <a:t>.</a:t>
            </a:r>
            <a:endParaRPr lang="es-EC" altLang="es-EC" sz="1600" dirty="0">
              <a:solidFill>
                <a:srgbClr val="A6A6A6"/>
              </a:solidFill>
              <a:latin typeface="Calibri" panose="020F0502020204030204" pitchFamily="34" charset="0"/>
              <a:ea typeface="Calibri" panose="020F0502020204030204" pitchFamily="34" charset="0"/>
              <a:cs typeface="Times New Roman" panose="02020603050405020304" pitchFamily="18" charset="0"/>
            </a:endParaRPr>
          </a:p>
          <a:p>
            <a:pPr algn="just" eaLnBrk="1" hangingPunct="1">
              <a:lnSpc>
                <a:spcPct val="107000"/>
              </a:lnSpc>
              <a:spcBef>
                <a:spcPts val="600"/>
              </a:spcBef>
              <a:spcAft>
                <a:spcPts val="600"/>
              </a:spcAft>
              <a:buFont typeface="Arial" panose="020B0604020202020204" pitchFamily="34" charset="0"/>
              <a:buAutoNum type="arabicPeriod"/>
            </a:pPr>
            <a:r>
              <a:rPr lang="es-ES" altLang="es-EC" sz="1600" dirty="0">
                <a:solidFill>
                  <a:srgbClr val="A6A6A6"/>
                </a:solidFill>
                <a:latin typeface="Calibri" panose="020F0502020204030204" pitchFamily="34" charset="0"/>
                <a:ea typeface="Calibri" panose="020F0502020204030204" pitchFamily="34" charset="0"/>
                <a:cs typeface="Times New Roman" panose="02020603050405020304" pitchFamily="18" charset="0"/>
              </a:rPr>
              <a:t>Ejecutar en el ámbito de sus competencias medidas de prevención y mitigación en los sectores de mayor impacto establecidos en el escenario de riesgo. </a:t>
            </a:r>
          </a:p>
          <a:p>
            <a:pPr algn="just" eaLnBrk="1" hangingPunct="1">
              <a:lnSpc>
                <a:spcPct val="107000"/>
              </a:lnSpc>
              <a:spcBef>
                <a:spcPts val="600"/>
              </a:spcBef>
              <a:spcAft>
                <a:spcPts val="600"/>
              </a:spcAft>
              <a:buFont typeface="Arial" panose="020B0604020202020204" pitchFamily="34" charset="0"/>
              <a:buAutoNum type="arabicPeriod"/>
            </a:pPr>
            <a:r>
              <a:rPr lang="es-ES" altLang="es-EC" sz="1600" dirty="0">
                <a:solidFill>
                  <a:srgbClr val="A6A6A6"/>
                </a:solidFill>
                <a:latin typeface="Calibri" panose="020F0502020204030204" pitchFamily="34" charset="0"/>
                <a:ea typeface="Calibri" panose="020F0502020204030204" pitchFamily="34" charset="0"/>
                <a:cs typeface="Times New Roman" panose="02020603050405020304" pitchFamily="18" charset="0"/>
              </a:rPr>
              <a:t>Coordinar a través del COE Cantonal la ejecución de medidas de prevención y mitigación en el ámbito de la salud, educación, productividad, </a:t>
            </a:r>
            <a:r>
              <a:rPr lang="es-EC" altLang="es-EC" sz="1600" dirty="0">
                <a:solidFill>
                  <a:srgbClr val="A6A6A6"/>
                </a:solidFill>
                <a:latin typeface="Calibri" panose="020F0502020204030204" pitchFamily="34" charset="0"/>
                <a:ea typeface="Calibri" panose="020F0502020204030204" pitchFamily="34" charset="0"/>
                <a:cs typeface="Times New Roman" panose="02020603050405020304" pitchFamily="18" charset="0"/>
              </a:rPr>
              <a:t>vialidad y servicios básicos. </a:t>
            </a:r>
          </a:p>
          <a:p>
            <a:pPr algn="just" eaLnBrk="1" hangingPunct="1">
              <a:lnSpc>
                <a:spcPct val="107000"/>
              </a:lnSpc>
              <a:spcBef>
                <a:spcPts val="600"/>
              </a:spcBef>
              <a:spcAft>
                <a:spcPts val="600"/>
              </a:spcAft>
              <a:buFont typeface="Arial" panose="020B0604020202020204" pitchFamily="34" charset="0"/>
              <a:buAutoNum type="arabicPeriod"/>
            </a:pPr>
            <a:r>
              <a:rPr lang="es-ES" altLang="es-EC" sz="1600" dirty="0">
                <a:solidFill>
                  <a:srgbClr val="A6A6A6"/>
                </a:solidFill>
                <a:latin typeface="Calibri" panose="020F0502020204030204" pitchFamily="34" charset="0"/>
                <a:ea typeface="Calibri" panose="020F0502020204030204" pitchFamily="34" charset="0"/>
                <a:cs typeface="Times New Roman" panose="02020603050405020304" pitchFamily="18" charset="0"/>
              </a:rPr>
              <a:t>Fortalecer el control de asentamientos irregulares de viviendas en los escenarios de  impacto del fenómeno de El Niño.</a:t>
            </a:r>
          </a:p>
          <a:p>
            <a:pPr algn="just" eaLnBrk="1" hangingPunct="1">
              <a:lnSpc>
                <a:spcPct val="107000"/>
              </a:lnSpc>
              <a:spcBef>
                <a:spcPts val="600"/>
              </a:spcBef>
              <a:spcAft>
                <a:spcPts val="600"/>
              </a:spcAft>
              <a:buFont typeface="Arial" panose="020B0604020202020204" pitchFamily="34" charset="0"/>
              <a:buAutoNum type="arabicPeriod"/>
            </a:pPr>
            <a:r>
              <a:rPr lang="es-ES" altLang="es-EC" sz="1600" dirty="0">
                <a:latin typeface="Calibri" panose="020F0502020204030204" pitchFamily="34" charset="0"/>
                <a:ea typeface="Calibri" panose="020F0502020204030204" pitchFamily="34" charset="0"/>
                <a:cs typeface="Times New Roman" panose="02020603050405020304" pitchFamily="18" charset="0"/>
              </a:rPr>
              <a:t>Establecer en conjunto con el MIDUVI, planes de reubicación de viviendas de las zonas de riesgo no mitigable.</a:t>
            </a:r>
            <a:endParaRPr lang="es-EC" altLang="es-EC" sz="1600" dirty="0">
              <a:latin typeface="Calibri" panose="020F0502020204030204" pitchFamily="34" charset="0"/>
              <a:ea typeface="Calibri" panose="020F0502020204030204" pitchFamily="34" charset="0"/>
              <a:cs typeface="Times New Roman" panose="02020603050405020304" pitchFamily="18" charset="0"/>
            </a:endParaRPr>
          </a:p>
          <a:p>
            <a:pPr algn="just" eaLnBrk="1" hangingPunct="1">
              <a:lnSpc>
                <a:spcPct val="107000"/>
              </a:lnSpc>
              <a:spcBef>
                <a:spcPts val="600"/>
              </a:spcBef>
              <a:spcAft>
                <a:spcPts val="600"/>
              </a:spcAft>
              <a:buFont typeface="Arial" panose="020B0604020202020204" pitchFamily="34" charset="0"/>
              <a:buAutoNum type="arabicPeriod"/>
            </a:pPr>
            <a:endParaRPr lang="es-ES" altLang="es-EC" sz="1600" dirty="0">
              <a:latin typeface="Calibri" panose="020F0502020204030204" pitchFamily="34" charset="0"/>
              <a:ea typeface="Calibri" panose="020F0502020204030204" pitchFamily="34" charset="0"/>
              <a:cs typeface="Times New Roman" panose="02020603050405020304" pitchFamily="18" charset="0"/>
            </a:endParaRPr>
          </a:p>
          <a:p>
            <a:pPr algn="just" eaLnBrk="1" hangingPunct="1">
              <a:buFont typeface="Arial" panose="020B0604020202020204" pitchFamily="34" charset="0"/>
              <a:buAutoNum type="arabicPeriod"/>
            </a:pPr>
            <a:endParaRPr lang="es-ES" altLang="es-EC" sz="1600" dirty="0">
              <a:ea typeface="Calibri" panose="020F0502020204030204" pitchFamily="34" charset="0"/>
            </a:endParaRPr>
          </a:p>
          <a:p>
            <a:pPr algn="just" eaLnBrk="1" hangingPunct="1">
              <a:buFont typeface="Arial" panose="020B0604020202020204" pitchFamily="34" charset="0"/>
              <a:buAutoNum type="arabicPeriod"/>
            </a:pPr>
            <a:endParaRPr lang="es-ES" altLang="es-EC" sz="400" dirty="0">
              <a:ea typeface="Calibri" panose="020F0502020204030204" pitchFamily="34" charset="0"/>
            </a:endParaRPr>
          </a:p>
        </p:txBody>
      </p:sp>
      <p:pic>
        <p:nvPicPr>
          <p:cNvPr id="23562" name="Picture 10" descr="Vivienda se desplomó y hay más casas en riesgo en Las Palmas"/>
          <p:cNvPicPr>
            <a:picLocks noChangeAspect="1" noChangeArrowheads="1"/>
          </p:cNvPicPr>
          <p:nvPr/>
        </p:nvPicPr>
        <p:blipFill rotWithShape="1">
          <a:blip r:embed="rId5">
            <a:extLst>
              <a:ext uri="{28A0092B-C50C-407E-A947-70E740481C1C}">
                <a14:useLocalDpi xmlns:a14="http://schemas.microsoft.com/office/drawing/2010/main" val="0"/>
              </a:ext>
            </a:extLst>
          </a:blip>
          <a:srcRect t="16339"/>
          <a:stretch>
            <a:fillRect/>
          </a:stretch>
        </p:blipFill>
        <p:spPr bwMode="auto">
          <a:xfrm>
            <a:off x="8031163" y="1344613"/>
            <a:ext cx="4113211" cy="2580852"/>
          </a:xfrm>
          <a:prstGeom prst="rect">
            <a:avLst/>
          </a:prstGeom>
          <a:noFill/>
          <a:extLst>
            <a:ext uri="{909E8E84-426E-40DD-AFC4-6F175D3DCCD1}">
              <a14:hiddenFill xmlns:a14="http://schemas.microsoft.com/office/drawing/2010/main">
                <a:solidFill>
                  <a:srgbClr val="FFFFFF"/>
                </a:solidFill>
              </a14:hiddenFill>
            </a:ext>
          </a:extLst>
        </p:spPr>
      </p:pic>
      <p:sp>
        <p:nvSpPr>
          <p:cNvPr id="11" name="Rectángulo 10"/>
          <p:cNvSpPr/>
          <p:nvPr/>
        </p:nvSpPr>
        <p:spPr bwMode="auto">
          <a:xfrm>
            <a:off x="8039100" y="4005064"/>
            <a:ext cx="4105275" cy="1655961"/>
          </a:xfrm>
          <a:prstGeom prst="rect">
            <a:avLst/>
          </a:prstGeom>
          <a:no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buClr>
                <a:srgbClr val="000000"/>
              </a:buClr>
              <a:buFont typeface="Arial" panose="020B0604020202020204"/>
              <a:buNone/>
              <a:defRPr/>
            </a:pPr>
            <a:r>
              <a:rPr lang="es-ES" b="1" kern="0" dirty="0">
                <a:solidFill>
                  <a:srgbClr val="002060"/>
                </a:solidFill>
              </a:rPr>
              <a:t>Consideraciones:</a:t>
            </a:r>
          </a:p>
          <a:p>
            <a:pPr marL="342900" indent="-342900" eaLnBrk="1" fontAlgn="auto" hangingPunct="1">
              <a:spcBef>
                <a:spcPts val="0"/>
              </a:spcBef>
              <a:spcAft>
                <a:spcPts val="0"/>
              </a:spcAft>
              <a:buClr>
                <a:srgbClr val="000000"/>
              </a:buClr>
              <a:buFont typeface="+mj-lt"/>
              <a:buAutoNum type="arabicPeriod"/>
              <a:defRPr/>
            </a:pPr>
            <a:r>
              <a:rPr lang="es-ES" kern="0" dirty="0">
                <a:solidFill>
                  <a:schemeClr val="tx1"/>
                </a:solidFill>
              </a:rPr>
              <a:t>Evaluar costo beneficio referente a costos de medidas de mitigación. </a:t>
            </a:r>
          </a:p>
          <a:p>
            <a:pPr marL="342900" indent="-342900" eaLnBrk="1" fontAlgn="auto" hangingPunct="1">
              <a:spcBef>
                <a:spcPts val="0"/>
              </a:spcBef>
              <a:spcAft>
                <a:spcPts val="0"/>
              </a:spcAft>
              <a:buClr>
                <a:srgbClr val="000000"/>
              </a:buClr>
              <a:buFont typeface="+mj-lt"/>
              <a:buAutoNum type="arabicPeriod"/>
              <a:defRPr/>
            </a:pPr>
            <a:r>
              <a:rPr lang="es-ES" kern="0" dirty="0">
                <a:solidFill>
                  <a:schemeClr val="tx1"/>
                </a:solidFill>
              </a:rPr>
              <a:t>Demolición de viviendas. </a:t>
            </a:r>
          </a:p>
          <a:p>
            <a:pPr marL="342900" indent="-342900" eaLnBrk="1" fontAlgn="auto" hangingPunct="1">
              <a:spcBef>
                <a:spcPts val="0"/>
              </a:spcBef>
              <a:spcAft>
                <a:spcPts val="0"/>
              </a:spcAft>
              <a:buClr>
                <a:srgbClr val="000000"/>
              </a:buClr>
              <a:buFont typeface="+mj-lt"/>
              <a:buAutoNum type="arabicPeriod"/>
              <a:defRPr/>
            </a:pPr>
            <a:r>
              <a:rPr lang="es-ES" kern="0" dirty="0">
                <a:solidFill>
                  <a:schemeClr val="tx1"/>
                </a:solidFill>
              </a:rPr>
              <a:t>Establecer planes para la recuperación del espacio público. </a:t>
            </a:r>
          </a:p>
        </p:txBody>
      </p:sp>
    </p:spTree>
  </p:cSld>
  <p:clrMapOvr>
    <a:masterClrMapping/>
  </p:clrMapOvr>
</p:sld>
</file>

<file path=ppt/theme/theme1.xml><?xml version="1.0" encoding="utf-8"?>
<a:theme xmlns:a="http://schemas.openxmlformats.org/drawingml/2006/main" name="Tema de Offic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Arial"/>
        <a:cs typeface="Arial"/>
      </a:majorFont>
      <a:minorFont>
        <a:latin typeface="Arial"/>
        <a:ea typeface="Arial"/>
        <a:cs typeface="Arial"/>
      </a:minorFont>
    </a:fontScheme>
    <a:fmtScheme name="Office">
      <a:fillStyleLst>
        <a:solidFill>
          <a:schemeClr val="phClr"/>
        </a:solidFill>
        <a:gradFill>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effectStyle>
      </a:effectStyleLst>
      <a:bgFillStyleLst>
        <a:solidFill>
          <a:schemeClr val="phClr"/>
        </a:solidFill>
        <a:gradFill>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gradFill>
        <a:gradFill>
          <a:gsLst>
            <a:gs pos="0">
              <a:schemeClr val="phClr">
                <a:tint val="80000"/>
                <a:satMod val="300000"/>
              </a:schemeClr>
            </a:gs>
            <a:gs pos="100000">
              <a:schemeClr val="phClr">
                <a:shade val="30000"/>
                <a:satMod val="200000"/>
              </a:schemeClr>
            </a:gs>
          </a:gsLst>
          <a:path path="circle"/>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ema de Offic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Arial"/>
        <a:cs typeface="Arial"/>
      </a:majorFont>
      <a:minorFont>
        <a:latin typeface="Arial"/>
        <a:ea typeface="Arial"/>
        <a:cs typeface="Arial"/>
      </a:minorFont>
    </a:fontScheme>
    <a:fmtScheme name="Office">
      <a:fillStyleLst>
        <a:solidFill>
          <a:schemeClr val="phClr"/>
        </a:solidFill>
        <a:gradFill>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effectStyle>
      </a:effectStyleLst>
      <a:bgFillStyleLst>
        <a:solidFill>
          <a:schemeClr val="phClr"/>
        </a:solidFill>
        <a:gradFill>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gradFill>
        <a:gradFill>
          <a:gsLst>
            <a:gs pos="0">
              <a:schemeClr val="phClr">
                <a:tint val="80000"/>
                <a:satMod val="300000"/>
              </a:schemeClr>
            </a:gs>
            <a:gs pos="100000">
              <a:schemeClr val="phClr">
                <a:shade val="30000"/>
                <a:satMod val="200000"/>
              </a:schemeClr>
            </a:gs>
          </a:gsLst>
          <a:path path="circle"/>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Lineamientos ELL-ENOS Gobernación</Template>
  <TotalTime>147</TotalTime>
  <Words>3086</Words>
  <Application>Microsoft Office PowerPoint</Application>
  <PresentationFormat>Panorámica</PresentationFormat>
  <Paragraphs>284</Paragraphs>
  <Slides>25</Slides>
  <Notes>18</Notes>
  <HiddenSlides>0</HiddenSlides>
  <MMClips>1</MMClips>
  <ScaleCrop>false</ScaleCrop>
  <HeadingPairs>
    <vt:vector size="6" baseType="variant">
      <vt:variant>
        <vt:lpstr>Fuentes usadas</vt:lpstr>
      </vt:variant>
      <vt:variant>
        <vt:i4>3</vt:i4>
      </vt:variant>
      <vt:variant>
        <vt:lpstr>Tema</vt:lpstr>
      </vt:variant>
      <vt:variant>
        <vt:i4>1</vt:i4>
      </vt:variant>
      <vt:variant>
        <vt:lpstr>Títulos de diapositiva</vt:lpstr>
      </vt:variant>
      <vt:variant>
        <vt:i4>25</vt:i4>
      </vt:variant>
    </vt:vector>
  </HeadingPairs>
  <TitlesOfParts>
    <vt:vector size="29" baseType="lpstr">
      <vt:lpstr>Arial</vt:lpstr>
      <vt:lpstr>Calibri</vt:lpstr>
      <vt:lpstr>Times New Roman</vt:lpstr>
      <vt:lpstr>Tema de Office</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JULIO CESAR CELORIO</dc:creator>
  <cp:lastModifiedBy>Paulina Calderón</cp:lastModifiedBy>
  <cp:revision>44</cp:revision>
  <dcterms:created xsi:type="dcterms:W3CDTF">2023-05-08T13:06:00Z</dcterms:created>
  <dcterms:modified xsi:type="dcterms:W3CDTF">2023-05-25T21:55:12Z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774798F6FE9F47AE830045F248159A86</vt:lpwstr>
  </property>
  <property fmtid="{D5CDD505-2E9C-101B-9397-08002B2CF9AE}" pid="3" name="KSOProductBuildVer">
    <vt:lpwstr>1033-11.2.0.11537</vt:lpwstr>
  </property>
</Properties>
</file>