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1" r:id="rId18"/>
    <p:sldId id="352" r:id="rId19"/>
    <p:sldId id="353" r:id="rId20"/>
    <p:sldId id="355"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86" d="100"/>
          <a:sy n="86" d="100"/>
        </p:scale>
        <p:origin x="93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4" name="Imagen 3">
            <a:extLst>
              <a:ext uri="{FF2B5EF4-FFF2-40B4-BE49-F238E27FC236}">
                <a16:creationId xmlns:a16="http://schemas.microsoft.com/office/drawing/2014/main" id="{F35BEA18-3B16-23AC-58CC-CEB13CF3D80C}"/>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EB8C7D-AAFF-7D92-A82E-F3940DB89283}"/>
              </a:ext>
            </a:extLst>
          </p:cNvPr>
          <p:cNvSpPr>
            <a:spLocks noGrp="1"/>
          </p:cNvSpPr>
          <p:nvPr>
            <p:ph type="title"/>
          </p:nvPr>
        </p:nvSpPr>
        <p:spPr/>
        <p:txBody>
          <a:bodyPr/>
          <a:lstStyle/>
          <a:p>
            <a:endParaRPr lang="es-EC"/>
          </a:p>
        </p:txBody>
      </p:sp>
      <p:pic>
        <p:nvPicPr>
          <p:cNvPr id="6" name="Imagen 5">
            <a:extLst>
              <a:ext uri="{FF2B5EF4-FFF2-40B4-BE49-F238E27FC236}">
                <a16:creationId xmlns:a16="http://schemas.microsoft.com/office/drawing/2014/main" id="{E3D9DD2D-8A6E-C5DA-459F-DB3B09BBE47E}"/>
              </a:ext>
            </a:extLst>
          </p:cNvPr>
          <p:cNvPicPr>
            <a:picLocks noChangeAspect="1"/>
          </p:cNvPicPr>
          <p:nvPr/>
        </p:nvPicPr>
        <p:blipFill>
          <a:blip r:embed="rId2"/>
          <a:stretch>
            <a:fillRect/>
          </a:stretch>
        </p:blipFill>
        <p:spPr>
          <a:xfrm>
            <a:off x="9192344" y="4331854"/>
            <a:ext cx="1512168" cy="1501846"/>
          </a:xfrm>
          <a:prstGeom prst="rect">
            <a:avLst/>
          </a:prstGeom>
        </p:spPr>
      </p:pic>
      <p:pic>
        <p:nvPicPr>
          <p:cNvPr id="5" name="Imagen 4">
            <a:extLst>
              <a:ext uri="{FF2B5EF4-FFF2-40B4-BE49-F238E27FC236}">
                <a16:creationId xmlns:a16="http://schemas.microsoft.com/office/drawing/2014/main" id="{72DB87C7-AAE5-8EC6-18F7-7B61AF226231}"/>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8CE502-BD4A-91C7-212A-A45B69E0AA6B}"/>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8FABB29E-8E28-DB49-DFA9-47692CEB4471}"/>
              </a:ext>
            </a:extLst>
          </p:cNvPr>
          <p:cNvPicPr>
            <a:picLocks noChangeAspect="1"/>
          </p:cNvPicPr>
          <p:nvPr/>
        </p:nvPicPr>
        <p:blipFill>
          <a:blip r:embed="rId2"/>
          <a:stretch>
            <a:fillRect/>
          </a:stretch>
        </p:blipFill>
        <p:spPr>
          <a:xfrm>
            <a:off x="9048328" y="4221088"/>
            <a:ext cx="1512168" cy="1501846"/>
          </a:xfrm>
          <a:prstGeom prst="rect">
            <a:avLst/>
          </a:prstGeom>
        </p:spPr>
      </p:pic>
      <p:pic>
        <p:nvPicPr>
          <p:cNvPr id="6" name="Imagen 5">
            <a:extLst>
              <a:ext uri="{FF2B5EF4-FFF2-40B4-BE49-F238E27FC236}">
                <a16:creationId xmlns:a16="http://schemas.microsoft.com/office/drawing/2014/main" id="{C05272DB-20A2-5ACE-EC4F-97C1468132FC}"/>
              </a:ext>
            </a:extLst>
          </p:cNvPr>
          <p:cNvPicPr>
            <a:picLocks noChangeAspect="1"/>
          </p:cNvPicPr>
          <p:nvPr/>
        </p:nvPicPr>
        <p:blipFill>
          <a:blip r:embed="rId3"/>
          <a:stretch>
            <a:fillRect/>
          </a:stretch>
        </p:blipFill>
        <p:spPr>
          <a:xfrm>
            <a:off x="1252295" y="0"/>
            <a:ext cx="9687409" cy="6858000"/>
          </a:xfrm>
          <a:prstGeom prst="rect">
            <a:avLst/>
          </a:prstGeom>
        </p:spPr>
      </p:pic>
    </p:spTree>
    <p:extLst>
      <p:ext uri="{BB962C8B-B14F-4D97-AF65-F5344CB8AC3E}">
        <p14:creationId xmlns:p14="http://schemas.microsoft.com/office/powerpoint/2010/main" val="722325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AA1EBD-0F0B-0AEC-EDCB-3441EC9C4E57}"/>
              </a:ext>
            </a:extLst>
          </p:cNvPr>
          <p:cNvSpPr>
            <a:spLocks noGrp="1"/>
          </p:cNvSpPr>
          <p:nvPr>
            <p:ph type="title"/>
          </p:nvPr>
        </p:nvSpPr>
        <p:spPr/>
        <p:txBody>
          <a:bodyPr/>
          <a:lstStyle/>
          <a:p>
            <a:endParaRPr lang="es-EC"/>
          </a:p>
        </p:txBody>
      </p:sp>
      <p:pic>
        <p:nvPicPr>
          <p:cNvPr id="6" name="Imagen 5">
            <a:extLst>
              <a:ext uri="{FF2B5EF4-FFF2-40B4-BE49-F238E27FC236}">
                <a16:creationId xmlns:a16="http://schemas.microsoft.com/office/drawing/2014/main" id="{9C642DCA-8C7D-D824-AA46-1D0B38255D3B}"/>
              </a:ext>
            </a:extLst>
          </p:cNvPr>
          <p:cNvPicPr>
            <a:picLocks noChangeAspect="1"/>
          </p:cNvPicPr>
          <p:nvPr/>
        </p:nvPicPr>
        <p:blipFill>
          <a:blip r:embed="rId2"/>
          <a:stretch>
            <a:fillRect/>
          </a:stretch>
        </p:blipFill>
        <p:spPr>
          <a:xfrm>
            <a:off x="8760296" y="4157123"/>
            <a:ext cx="1944216" cy="1775677"/>
          </a:xfrm>
          <a:prstGeom prst="rect">
            <a:avLst/>
          </a:prstGeom>
        </p:spPr>
      </p:pic>
      <p:pic>
        <p:nvPicPr>
          <p:cNvPr id="5" name="Imagen 4">
            <a:extLst>
              <a:ext uri="{FF2B5EF4-FFF2-40B4-BE49-F238E27FC236}">
                <a16:creationId xmlns:a16="http://schemas.microsoft.com/office/drawing/2014/main" id="{9B4C2375-C9D7-BF67-1365-F3FCD155B758}"/>
              </a:ext>
            </a:extLst>
          </p:cNvPr>
          <p:cNvPicPr>
            <a:picLocks noChangeAspect="1"/>
          </p:cNvPicPr>
          <p:nvPr/>
        </p:nvPicPr>
        <p:blipFill>
          <a:blip r:embed="rId3"/>
          <a:stretch>
            <a:fillRect/>
          </a:stretch>
        </p:blipFill>
        <p:spPr>
          <a:xfrm>
            <a:off x="1252675" y="0"/>
            <a:ext cx="968664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B87DCF-90F0-6DED-1826-1453EF777C84}"/>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2C8001C5-94A3-4A24-F3EA-22B2C2B135C3}"/>
              </a:ext>
            </a:extLst>
          </p:cNvPr>
          <p:cNvPicPr>
            <a:picLocks noChangeAspect="1"/>
          </p:cNvPicPr>
          <p:nvPr/>
        </p:nvPicPr>
        <p:blipFill>
          <a:blip r:embed="rId2"/>
          <a:stretch>
            <a:fillRect/>
          </a:stretch>
        </p:blipFill>
        <p:spPr>
          <a:xfrm>
            <a:off x="8472264" y="4386191"/>
            <a:ext cx="1558809" cy="1423680"/>
          </a:xfrm>
          <a:prstGeom prst="rect">
            <a:avLst/>
          </a:prstGeom>
        </p:spPr>
      </p:pic>
      <p:pic>
        <p:nvPicPr>
          <p:cNvPr id="6" name="Imagen 5">
            <a:extLst>
              <a:ext uri="{FF2B5EF4-FFF2-40B4-BE49-F238E27FC236}">
                <a16:creationId xmlns:a16="http://schemas.microsoft.com/office/drawing/2014/main" id="{276145CA-D648-1BA4-0528-60A0E7F582DF}"/>
              </a:ext>
            </a:extLst>
          </p:cNvPr>
          <p:cNvPicPr>
            <a:picLocks noChangeAspect="1"/>
          </p:cNvPicPr>
          <p:nvPr/>
        </p:nvPicPr>
        <p:blipFill>
          <a:blip r:embed="rId3"/>
          <a:stretch>
            <a:fillRect/>
          </a:stretch>
        </p:blipFill>
        <p:spPr>
          <a:xfrm>
            <a:off x="1252675" y="0"/>
            <a:ext cx="9686649" cy="6858000"/>
          </a:xfrm>
          <a:prstGeom prst="rect">
            <a:avLst/>
          </a:prstGeom>
        </p:spPr>
      </p:pic>
    </p:spTree>
    <p:extLst>
      <p:ext uri="{BB962C8B-B14F-4D97-AF65-F5344CB8AC3E}">
        <p14:creationId xmlns:p14="http://schemas.microsoft.com/office/powerpoint/2010/main" val="23733792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2C7EC01C-895D-50D8-470E-487AFB5E6EFB}"/>
              </a:ext>
            </a:extLst>
          </p:cNvPr>
          <p:cNvPicPr>
            <a:picLocks noChangeAspect="1"/>
          </p:cNvPicPr>
          <p:nvPr/>
        </p:nvPicPr>
        <p:blipFill>
          <a:blip r:embed="rId3"/>
          <a:stretch>
            <a:fillRect/>
          </a:stretch>
        </p:blipFill>
        <p:spPr>
          <a:xfrm>
            <a:off x="556406" y="4268395"/>
            <a:ext cx="3946549" cy="2219934"/>
          </a:xfrm>
          <a:prstGeom prst="rect">
            <a:avLst/>
          </a:prstGeom>
        </p:spPr>
      </p:pic>
      <p:pic>
        <p:nvPicPr>
          <p:cNvPr id="6" name="Imagen 5">
            <a:extLst>
              <a:ext uri="{FF2B5EF4-FFF2-40B4-BE49-F238E27FC236}">
                <a16:creationId xmlns:a16="http://schemas.microsoft.com/office/drawing/2014/main" id="{2BE01098-CC12-2F92-0809-C3DAA8FC4A14}"/>
              </a:ext>
            </a:extLst>
          </p:cNvPr>
          <p:cNvPicPr>
            <a:picLocks noChangeAspect="1"/>
          </p:cNvPicPr>
          <p:nvPr/>
        </p:nvPicPr>
        <p:blipFill>
          <a:blip r:embed="rId4"/>
          <a:stretch>
            <a:fillRect/>
          </a:stretch>
        </p:blipFill>
        <p:spPr>
          <a:xfrm>
            <a:off x="506863" y="2039740"/>
            <a:ext cx="3946550" cy="2219934"/>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48" y="6477794"/>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dirty="0">
                <a:solidFill>
                  <a:srgbClr val="212D5A"/>
                </a:solidFill>
              </a:rPr>
              <a:t>Secretaría de Gestión de Riesgos</a:t>
            </a:r>
            <a:endParaRPr lang="es-EC" altLang="es-EC" dirty="0"/>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3839423" y="6195794"/>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C" sz="600" kern="0" dirty="0">
                <a:solidFill>
                  <a:schemeClr val="tx1"/>
                </a:solidFill>
                <a:latin typeface="+mj-lt"/>
                <a:cs typeface="Arial" panose="020B0604020202020204"/>
              </a:rPr>
              <a:t>EL ORO</a:t>
            </a:r>
          </a:p>
        </p:txBody>
      </p:sp>
      <p:sp>
        <p:nvSpPr>
          <p:cNvPr id="79" name="CuadroTexto 78"/>
          <p:cNvSpPr txBox="1"/>
          <p:nvPr/>
        </p:nvSpPr>
        <p:spPr bwMode="auto">
          <a:xfrm>
            <a:off x="3839423" y="4022582"/>
            <a:ext cx="474810" cy="184666"/>
          </a:xfrm>
          <a:prstGeom prst="rect">
            <a:avLst/>
          </a:prstGeom>
          <a:solidFill>
            <a:schemeClr val="bg1">
              <a:lumMod val="95000"/>
            </a:schemeClr>
          </a:solidFill>
        </p:spPr>
        <p:txBody>
          <a:bodyPr wrap="none">
            <a:spAutoFit/>
          </a:bodyPr>
          <a:lstStyle/>
          <a:p>
            <a:pPr eaLnBrk="1" fontAlgn="auto" hangingPunct="1">
              <a:spcBef>
                <a:spcPts val="0"/>
              </a:spcBef>
              <a:spcAft>
                <a:spcPts val="0"/>
              </a:spcAft>
              <a:buClr>
                <a:srgbClr val="000000"/>
              </a:buClr>
              <a:buFont typeface="Arial" panose="020B0604020202020204"/>
              <a:buNone/>
              <a:defRPr/>
            </a:pPr>
            <a:r>
              <a:rPr lang="es-ES" sz="600" kern="0" dirty="0">
                <a:solidFill>
                  <a:schemeClr val="tx1"/>
                </a:solidFill>
                <a:latin typeface="+mj-lt"/>
                <a:cs typeface="Arial" panose="020B0604020202020204"/>
              </a:rPr>
              <a:t>EL ORO</a:t>
            </a:r>
            <a:endParaRPr lang="es-EC" sz="600" kern="0" dirty="0">
              <a:solidFill>
                <a:schemeClr val="tx1"/>
              </a:solidFill>
              <a:latin typeface="+mj-lt"/>
              <a:cs typeface="Arial" panose="020B0604020202020204"/>
            </a:endParaRPr>
          </a:p>
        </p:txBody>
      </p:sp>
      <p:sp>
        <p:nvSpPr>
          <p:cNvPr id="2" name="CuadroTexto 1"/>
          <p:cNvSpPr txBox="1"/>
          <p:nvPr/>
        </p:nvSpPr>
        <p:spPr>
          <a:xfrm>
            <a:off x="492126" y="799913"/>
            <a:ext cx="9501230" cy="1231106"/>
          </a:xfrm>
          <a:prstGeom prst="rect">
            <a:avLst/>
          </a:prstGeom>
          <a:noFill/>
        </p:spPr>
        <p:txBody>
          <a:bodyPr wrap="square" rtlCol="0">
            <a:spAutoFit/>
          </a:bodyPr>
          <a:lstStyle/>
          <a:p>
            <a:r>
              <a:rPr lang="es-ES" sz="1600" b="1" dirty="0">
                <a:solidFill>
                  <a:srgbClr val="002060"/>
                </a:solidFill>
              </a:rPr>
              <a:t>Contexto de aplicación:</a:t>
            </a:r>
          </a:p>
          <a:p>
            <a:endParaRPr lang="es-ES" sz="1200" b="1" dirty="0">
              <a:solidFill>
                <a:srgbClr val="002060"/>
              </a:solidFill>
            </a:endParaRPr>
          </a:p>
          <a:p>
            <a:r>
              <a:rPr lang="es-ES" dirty="0"/>
              <a:t>Incremento de la frecuencia e intensidad de </a:t>
            </a:r>
            <a:r>
              <a:rPr lang="es-ES" sz="1600" b="1" dirty="0">
                <a:solidFill>
                  <a:srgbClr val="FF0000"/>
                </a:solidFill>
              </a:rPr>
              <a:t>inundaciones</a:t>
            </a:r>
            <a:r>
              <a:rPr lang="es-ES" dirty="0"/>
              <a:t>, por desbordamiento de ríos, quebradas e insuficiencia de los sistemas de alcantarillado. </a:t>
            </a:r>
          </a:p>
          <a:p>
            <a:r>
              <a:rPr kumimoji="0" lang="es-ES"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6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6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9988338" y="2065757"/>
            <a:ext cx="2088232" cy="3539430"/>
          </a:xfrm>
          <a:prstGeom prst="rect">
            <a:avLst/>
          </a:prstGeom>
          <a:noFill/>
        </p:spPr>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pic>
        <p:nvPicPr>
          <p:cNvPr id="11" name="Imagen 10">
            <a:extLst>
              <a:ext uri="{FF2B5EF4-FFF2-40B4-BE49-F238E27FC236}">
                <a16:creationId xmlns:a16="http://schemas.microsoft.com/office/drawing/2014/main" id="{292E3FC2-D5FD-03E0-286D-1DCD45F349B0}"/>
              </a:ext>
            </a:extLst>
          </p:cNvPr>
          <p:cNvPicPr>
            <a:picLocks noChangeAspect="1"/>
          </p:cNvPicPr>
          <p:nvPr/>
        </p:nvPicPr>
        <p:blipFill rotWithShape="1">
          <a:blip r:embed="rId7">
            <a:clrChange>
              <a:clrFrom>
                <a:srgbClr val="FFFFFF"/>
              </a:clrFrom>
              <a:clrTo>
                <a:srgbClr val="FFFFFF">
                  <a:alpha val="0"/>
                </a:srgbClr>
              </a:clrTo>
            </a:clrChange>
          </a:blip>
          <a:srcRect l="1838" r="30674" b="3518"/>
          <a:stretch/>
        </p:blipFill>
        <p:spPr>
          <a:xfrm>
            <a:off x="4806359" y="1947105"/>
            <a:ext cx="4570034" cy="462513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2624F2-938A-B18D-D6B7-0E35B197D622}"/>
              </a:ext>
            </a:extLst>
          </p:cNvPr>
          <p:cNvSpPr>
            <a:spLocks noGrp="1"/>
          </p:cNvSpPr>
          <p:nvPr>
            <p:ph type="title"/>
          </p:nvPr>
        </p:nvSpPr>
        <p:spPr/>
        <p:txBody>
          <a:bodyPr/>
          <a:lstStyle/>
          <a:p>
            <a:endParaRPr lang="es-EC"/>
          </a:p>
        </p:txBody>
      </p:sp>
      <p:pic>
        <p:nvPicPr>
          <p:cNvPr id="5" name="Imagen 4">
            <a:extLst>
              <a:ext uri="{FF2B5EF4-FFF2-40B4-BE49-F238E27FC236}">
                <a16:creationId xmlns:a16="http://schemas.microsoft.com/office/drawing/2014/main" id="{76C4D7AE-937B-F970-1CAE-7A776D3E99EA}"/>
              </a:ext>
            </a:extLst>
          </p:cNvPr>
          <p:cNvPicPr>
            <a:picLocks noChangeAspect="1"/>
          </p:cNvPicPr>
          <p:nvPr/>
        </p:nvPicPr>
        <p:blipFill>
          <a:blip r:embed="rId2"/>
          <a:stretch>
            <a:fillRect/>
          </a:stretch>
        </p:blipFill>
        <p:spPr>
          <a:xfrm>
            <a:off x="1252675" y="0"/>
            <a:ext cx="9686649"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a:latin typeface="Calibri" panose="020F0502020204030204" pitchFamily="34" charset="0"/>
                <a:ea typeface="Calibri" panose="020F0502020204030204" pitchFamily="34" charset="0"/>
                <a:cs typeface="Times New Roman" panose="02020603050405020304" pitchFamily="18" charset="0"/>
              </a:rPr>
              <a:t>.</a:t>
            </a:r>
            <a:endParaRPr lang="es-EC" altLang="es-EC" sz="160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a:ea typeface="Calibri" panose="020F0502020204030204" pitchFamily="34" charset="0"/>
            </a:endParaRPr>
          </a:p>
          <a:p>
            <a:pPr algn="just" eaLnBrk="1" hangingPunct="1">
              <a:buFont typeface="Arial" panose="020B0604020202020204" pitchFamily="34" charset="0"/>
              <a:buAutoNum type="arabicPeriod"/>
            </a:pPr>
            <a:endParaRPr lang="es-ES" altLang="es-EC" sz="40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3" name="Imagen 2">
            <a:extLst>
              <a:ext uri="{FF2B5EF4-FFF2-40B4-BE49-F238E27FC236}">
                <a16:creationId xmlns:a16="http://schemas.microsoft.com/office/drawing/2014/main" id="{1E2F827E-D3BC-3C1A-8A87-D901333A1FF8}"/>
              </a:ext>
            </a:extLst>
          </p:cNvPr>
          <p:cNvPicPr>
            <a:picLocks noChangeAspect="1"/>
          </p:cNvPicPr>
          <p:nvPr/>
        </p:nvPicPr>
        <p:blipFill rotWithShape="1">
          <a:blip r:embed="rId5"/>
          <a:srcRect l="1838" t="3795" r="29975" b="3519"/>
          <a:stretch/>
        </p:blipFill>
        <p:spPr>
          <a:xfrm>
            <a:off x="8112224" y="404664"/>
            <a:ext cx="3924902" cy="377681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 descr="Falta de viviendas llevaría a familias a zonas de riesgos | Ecuador |  Noticias | El Universo"/>
          <p:cNvPicPr>
            <a:picLocks noChangeAspect="1" noChangeArrowheads="1"/>
          </p:cNvPicPr>
          <p:nvPr/>
        </p:nvPicPr>
        <p:blipFill>
          <a:blip r:embed="rId5">
            <a:extLst>
              <a:ext uri="{28A0092B-C50C-407E-A947-70E740481C1C}">
                <a14:useLocalDpi xmlns:a14="http://schemas.microsoft.com/office/drawing/2010/main" val="0"/>
              </a:ext>
            </a:extLst>
          </a:blip>
          <a:srcRect b="26215"/>
          <a:stretch>
            <a:fillRect/>
          </a:stretch>
        </p:blipFill>
        <p:spPr bwMode="auto">
          <a:xfrm>
            <a:off x="8031163" y="1344613"/>
            <a:ext cx="4113212"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144</TotalTime>
  <Words>3086</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Paulina Calderón</cp:lastModifiedBy>
  <cp:revision>42</cp:revision>
  <dcterms:created xsi:type="dcterms:W3CDTF">2023-05-08T13:06:00Z</dcterms:created>
  <dcterms:modified xsi:type="dcterms:W3CDTF">2023-05-25T21:26:25Z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