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Lst>
  <p:notesMasterIdLst>
    <p:notesMasterId r:id="rId29"/>
  </p:notesMasterIdLst>
  <p:sldIdLst>
    <p:sldId id="256" r:id="rId2"/>
    <p:sldId id="259" r:id="rId3"/>
    <p:sldId id="345" r:id="rId4"/>
    <p:sldId id="344" r:id="rId5"/>
    <p:sldId id="327" r:id="rId6"/>
    <p:sldId id="329" r:id="rId7"/>
    <p:sldId id="330" r:id="rId8"/>
    <p:sldId id="331" r:id="rId9"/>
    <p:sldId id="332" r:id="rId10"/>
    <p:sldId id="326" r:id="rId11"/>
    <p:sldId id="333" r:id="rId12"/>
    <p:sldId id="334" r:id="rId13"/>
    <p:sldId id="335" r:id="rId14"/>
    <p:sldId id="336" r:id="rId15"/>
    <p:sldId id="337" r:id="rId16"/>
    <p:sldId id="350" r:id="rId17"/>
    <p:sldId id="352" r:id="rId18"/>
    <p:sldId id="359" r:id="rId19"/>
    <p:sldId id="355" r:id="rId20"/>
    <p:sldId id="360" r:id="rId21"/>
    <p:sldId id="357" r:id="rId22"/>
    <p:sldId id="358" r:id="rId23"/>
    <p:sldId id="354" r:id="rId24"/>
    <p:sldId id="323" r:id="rId25"/>
    <p:sldId id="347" r:id="rId26"/>
    <p:sldId id="348" r:id="rId27"/>
    <p:sldId id="260" r:id="rId28"/>
  </p:sldIdLst>
  <p:sldSz cx="12192000" cy="6858000"/>
  <p:notesSz cx="12192000" cy="6858000"/>
  <p:defaultTextStyle>
    <a:defPPr>
      <a:defRPr lang="es-EC"/>
    </a:defPPr>
    <a:lvl1pPr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5pPr>
    <a:lvl6pPr marL="22860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6pPr>
    <a:lvl7pPr marL="27432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7pPr>
    <a:lvl8pPr marL="32004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8pPr>
    <a:lvl9pPr marL="36576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FFC000"/>
    <a:srgbClr val="FFFFFF"/>
    <a:srgbClr val="A5A5A5"/>
    <a:srgbClr val="5B9BD5"/>
    <a:srgbClr val="E2E2E2"/>
    <a:srgbClr val="00B607"/>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p:cViewPr varScale="1">
        <p:scale>
          <a:sx n="103" d="100"/>
          <a:sy n="103" d="100"/>
        </p:scale>
        <p:origin x="559" y="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Google Shape;3;n"/>
          <p:cNvSpPr txBox="1">
            <a:spLocks noGrp="1" noChangeArrowheads="1"/>
          </p:cNvSpPr>
          <p:nvPr>
            <p:ph type="hdr" idx="2"/>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3" name="Google Shape;4;n"/>
          <p:cNvSpPr txBox="1">
            <a:spLocks noGrp="1" noChangeArrowheads="1"/>
          </p:cNvSpPr>
          <p:nvPr>
            <p:ph type="dt" idx="10"/>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algn="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4" name="Google Shape;5;n"/>
          <p:cNvSpPr>
            <a:spLocks noGrp="1" noRot="1" noChangeAspect="1"/>
          </p:cNvSpPr>
          <p:nvPr>
            <p:ph type="sldImg" idx="3"/>
          </p:nvPr>
        </p:nvSpPr>
        <p:spPr bwMode="auto">
          <a:xfrm>
            <a:off x="685800" y="1143000"/>
            <a:ext cx="5486400" cy="30861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10245" name="Google Shape;6;n"/>
          <p:cNvSpPr txBox="1">
            <a:spLocks noGrp="1" noChangeArrowheads="1"/>
          </p:cNvSpPr>
          <p:nvPr>
            <p:ph type="body" idx="1"/>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46" name="Google Shape;7;n"/>
          <p:cNvSpPr txBox="1">
            <a:spLocks noGrp="1" noChangeArrowheads="1"/>
          </p:cNvSpPr>
          <p:nvPr>
            <p:ph type="ftr" idx="11"/>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7" name="Google Shape;8;n"/>
          <p:cNvSpPr txBox="1">
            <a:spLocks noGrp="1" noChangeArrowheads="1"/>
          </p:cNvSpPr>
          <p:nvPr>
            <p:ph type="sldNum" idx="12"/>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algn="r" eaLnBrk="1" hangingPunct="1">
              <a:buClr>
                <a:srgbClr val="000000"/>
              </a:buClr>
              <a:buSzPts val="1200"/>
              <a:buFont typeface="Arial" panose="020B0604020202020204" pitchFamily="34" charset="0"/>
              <a:buNone/>
              <a:defRPr sz="1200">
                <a:latin typeface="Calibri" panose="020F0502020204030204" pitchFamily="34" charset="0"/>
                <a:cs typeface="Calibri" panose="020F0502020204030204" pitchFamily="34" charset="0"/>
              </a:defRPr>
            </a:lvl1pPr>
          </a:lstStyle>
          <a:p>
            <a:fld id="{3579B0B1-D63C-44BE-9010-E7DA4C53C041}" type="slidenum">
              <a:rPr lang="es-EC" altLang="es-EC"/>
              <a:t>‹Nº›</a:t>
            </a:fld>
            <a:endParaRPr lang="es-EC" altLang="es-EC"/>
          </a:p>
        </p:txBody>
      </p:sp>
    </p:spTree>
  </p:cSld>
  <p:clrMap bg1="lt1" tx1="dk1" bg2="dk2" tx2="lt2" accent1="accent1" accent2="accent2" accent3="accent3" accent4="accent4" accent5="accent5" accent6="accent6" hlink="hlink" folHlink="folHlink"/>
  <p:notesStyle>
    <a:defPPr marR="0" lvl="0" algn="l">
      <a:lnSpc>
        <a:spcPct val="100000"/>
      </a:lnSpc>
      <a:spcBef>
        <a:spcPts val="0"/>
      </a:spcBef>
      <a:spcAft>
        <a:spcPts val="0"/>
      </a:spcAft>
    </a:defPPr>
    <a:lvl1pPr marL="457200"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marL="914400" lvl="1"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marL="1371600" lvl="2"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marL="1828800" lvl="3"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marL="2286000" lvl="4"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2290" name="Google Shape;85;p1:notes"/>
          <p:cNvSpPr>
            <a:spLocks noGrp="1" noRot="1" noChangeAspect="1" noTextEdit="1"/>
          </p:cNvSpPr>
          <p:nvPr>
            <p:ph type="sldImg" idx="2"/>
          </p:nvPr>
        </p:nvSpPr>
        <p:spPr>
          <a:noFill/>
        </p:spPr>
      </p:sp>
      <p:sp>
        <p:nvSpPr>
          <p:cNvPr id="12291" name="Google Shape;86;p1: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PORTADA 1: SOLO AGREGAR EL TÍTULO DE LA PRESENTACIÓN</a:t>
            </a:r>
          </a:p>
        </p:txBody>
      </p:sp>
      <p:sp>
        <p:nvSpPr>
          <p:cNvPr id="12292" name="Google Shape;87;p1: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F25332A-4CDB-43C9-98EC-3C1233FB42EA}" type="slidenum">
              <a:rPr lang="es-EC" altLang="es-EC"/>
              <a:t>1</a:t>
            </a:fld>
            <a:endParaRPr lang="es-EC" altLang="es-EC"/>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10</a:t>
            </a:fld>
            <a:endParaRPr lang="es-EC" altLang="es-EC"/>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11</a:t>
            </a:fld>
            <a:endParaRPr lang="es-EC" altLang="es-EC"/>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12</a:t>
            </a:fld>
            <a:endParaRPr lang="es-EC" altLang="es-EC"/>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13</a:t>
            </a:fld>
            <a:endParaRPr lang="es-EC" altLang="es-EC"/>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14</a:t>
            </a:fld>
            <a:endParaRPr lang="es-EC" altLang="es-EC"/>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15</a:t>
            </a:fld>
            <a:endParaRPr lang="es-EC" altLang="es-EC"/>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0722" name="Google Shape;114;p4:notes"/>
          <p:cNvSpPr>
            <a:spLocks noGrp="1" noRot="1" noChangeAspect="1" noTextEdit="1"/>
          </p:cNvSpPr>
          <p:nvPr>
            <p:ph type="sldImg" idx="2"/>
          </p:nvPr>
        </p:nvSpPr>
        <p:spPr>
          <a:noFill/>
        </p:spPr>
      </p:sp>
      <p:sp>
        <p:nvSpPr>
          <p:cNvPr id="3072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3072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2D4F46D-2B08-431B-9654-D4798F4A4865}" type="slidenum">
              <a:rPr lang="es-EC" altLang="es-EC"/>
              <a:t>24</a:t>
            </a:fld>
            <a:endParaRPr lang="es-EC" altLang="es-EC"/>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25</a:t>
            </a:fld>
            <a:endParaRPr lang="es-EC" altLang="es-EC"/>
          </a:p>
        </p:txBody>
      </p:sp>
    </p:spTree>
    <p:extLst>
      <p:ext uri="{BB962C8B-B14F-4D97-AF65-F5344CB8AC3E}">
        <p14:creationId xmlns:p14="http://schemas.microsoft.com/office/powerpoint/2010/main" val="21129886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26</a:t>
            </a:fld>
            <a:endParaRPr lang="es-EC" altLang="es-EC"/>
          </a:p>
        </p:txBody>
      </p:sp>
    </p:spTree>
    <p:extLst>
      <p:ext uri="{BB962C8B-B14F-4D97-AF65-F5344CB8AC3E}">
        <p14:creationId xmlns:p14="http://schemas.microsoft.com/office/powerpoint/2010/main" val="1213207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2</a:t>
            </a:fld>
            <a:endParaRPr lang="es-EC" altLang="es-EC"/>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3</a:t>
            </a:fld>
            <a:endParaRPr lang="es-EC" altLang="es-EC"/>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4</a:t>
            </a:fld>
            <a:endParaRPr lang="es-EC" altLang="es-EC"/>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5</a:t>
            </a:fld>
            <a:endParaRPr lang="es-EC" altLang="es-EC"/>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8434" name="Google Shape;114;p4:notes"/>
          <p:cNvSpPr>
            <a:spLocks noGrp="1" noRot="1" noChangeAspect="1" noTextEdit="1"/>
          </p:cNvSpPr>
          <p:nvPr>
            <p:ph type="sldImg" idx="2"/>
          </p:nvPr>
        </p:nvSpPr>
        <p:spPr>
          <a:noFill/>
        </p:spPr>
      </p:sp>
      <p:sp>
        <p:nvSpPr>
          <p:cNvPr id="1843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843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9AF50258-8050-42B0-B8D0-86F5C0CBBDBA}" type="slidenum">
              <a:rPr lang="es-EC" altLang="es-EC"/>
              <a:t>6</a:t>
            </a:fld>
            <a:endParaRPr lang="es-EC" altLang="es-EC"/>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2" name="Google Shape;114;p4:notes"/>
          <p:cNvSpPr>
            <a:spLocks noGrp="1" noRot="1" noChangeAspect="1" noTextEdit="1"/>
          </p:cNvSpPr>
          <p:nvPr>
            <p:ph type="sldImg" idx="2"/>
          </p:nvPr>
        </p:nvSpPr>
        <p:spPr>
          <a:noFill/>
        </p:spPr>
      </p:sp>
      <p:sp>
        <p:nvSpPr>
          <p:cNvPr id="2048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048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1747021E-2A7D-49E8-AE15-5F092A1CFD46}" type="slidenum">
              <a:rPr lang="es-EC" altLang="es-EC"/>
              <a:t>7</a:t>
            </a:fld>
            <a:endParaRPr lang="es-EC" altLang="es-EC"/>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2530" name="Google Shape;114;p4:notes"/>
          <p:cNvSpPr>
            <a:spLocks noGrp="1" noRot="1" noChangeAspect="1" noTextEdit="1"/>
          </p:cNvSpPr>
          <p:nvPr>
            <p:ph type="sldImg" idx="2"/>
          </p:nvPr>
        </p:nvSpPr>
        <p:spPr>
          <a:noFill/>
        </p:spPr>
      </p:sp>
      <p:sp>
        <p:nvSpPr>
          <p:cNvPr id="22531"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2532"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7DF64FD2-98BB-4C72-A6D8-3B84E7EAF7BD}" type="slidenum">
              <a:rPr lang="es-EC" altLang="es-EC"/>
              <a:t>8</a:t>
            </a:fld>
            <a:endParaRPr lang="es-EC" altLang="es-EC"/>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4578" name="Google Shape;114;p4:notes"/>
          <p:cNvSpPr>
            <a:spLocks noGrp="1" noRot="1" noChangeAspect="1" noTextEdit="1"/>
          </p:cNvSpPr>
          <p:nvPr>
            <p:ph type="sldImg" idx="2"/>
          </p:nvPr>
        </p:nvSpPr>
        <p:spPr>
          <a:noFill/>
        </p:spPr>
      </p:sp>
      <p:sp>
        <p:nvSpPr>
          <p:cNvPr id="2457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458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92D8572-59C2-45A3-AC40-8DF973050A91}" type="slidenum">
              <a:rPr lang="es-EC" altLang="es-EC"/>
              <a:t>9</a:t>
            </a:fld>
            <a:endParaRPr lang="es-EC" altLang="es-EC"/>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matchingName="Diapositiva de título" type="title" userDrawn="1">
  <p:cSld name="TITLE">
    <p:spTree>
      <p:nvGrpSpPr>
        <p:cNvPr id="1" name=""/>
        <p:cNvGrpSpPr/>
        <p:nvPr/>
      </p:nvGrpSpPr>
      <p:grpSpPr bwMode="auto">
        <a:xfrm>
          <a:off x="0" y="0"/>
          <a:ext cx="0" cy="0"/>
          <a:chOff x="0" y="0"/>
          <a:chExt cx="0" cy="0"/>
        </a:xfrm>
      </p:grpSpPr>
      <p:sp>
        <p:nvSpPr>
          <p:cNvPr id="16" name="Google Shape;16;p7"/>
          <p:cNvSpPr txBox="1">
            <a:spLocks noGrp="1"/>
          </p:cNvSpPr>
          <p:nvPr>
            <p:ph type="ctrTitle"/>
          </p:nvPr>
        </p:nvSpPr>
        <p:spPr bwMode="auto">
          <a:xfrm>
            <a:off x="1524000" y="1122363"/>
            <a:ext cx="9144000" cy="2387600"/>
          </a:xfrm>
          <a:prstGeom prst="rect">
            <a:avLst/>
          </a:prstGeom>
          <a:noFill/>
          <a:ln>
            <a:noFill/>
          </a:ln>
        </p:spPr>
        <p:txBody>
          <a:bodyPr spcFirstLastPara="1" anchor="b">
            <a:normAutofit/>
          </a:bodyPr>
          <a:lstStyle>
            <a:lvl1pPr lvl="0" algn="ctr">
              <a:lnSpc>
                <a:spcPct val="90000"/>
              </a:lnSpc>
              <a:spcBef>
                <a:spcPts val="0"/>
              </a:spcBef>
              <a:spcAft>
                <a:spcPts val="0"/>
              </a:spcAft>
              <a:buClr>
                <a:schemeClr val="dk1"/>
              </a:buClr>
              <a:buSzPts val="6000"/>
              <a:buFont typeface="Calibri" panose="020F0502020204030204"/>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17" name="Google Shape;17;p7"/>
          <p:cNvSpPr txBox="1">
            <a:spLocks noGrp="1"/>
          </p:cNvSpPr>
          <p:nvPr>
            <p:ph type="subTitle" idx="1" hasCustomPrompt="1"/>
          </p:nvPr>
        </p:nvSpPr>
        <p:spPr bwMode="auto">
          <a:xfrm>
            <a:off x="1524000" y="3602038"/>
            <a:ext cx="9144000" cy="1655762"/>
          </a:xfrm>
          <a:prstGeom prst="rect">
            <a:avLst/>
          </a:prstGeom>
          <a:noFill/>
          <a:ln>
            <a:noFill/>
          </a:ln>
        </p:spPr>
        <p:txBody>
          <a:bodyPr spcFirstLastPara="1">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s-ES"/>
              <a:t>Haga clic para modificar el estilo de subtítulo del patrón</a:t>
            </a:r>
          </a:p>
        </p:txBody>
      </p:sp>
      <p:sp>
        <p:nvSpPr>
          <p:cNvPr id="4" name="Google Shape;18;p7"/>
          <p:cNvSpPr txBox="1">
            <a:spLocks noGrp="1" noChangeArrowheads="1"/>
          </p:cNvSpPr>
          <p:nvPr>
            <p:ph type="dt" idx="10"/>
          </p:nvPr>
        </p:nvSpPr>
        <p:spPr/>
        <p:txBody>
          <a:bodyPr/>
          <a:lstStyle>
            <a:lvl1pPr>
              <a:defRPr/>
            </a:lvl1pPr>
          </a:lstStyle>
          <a:p>
            <a:endParaRPr lang="es-EC" altLang="es-EC"/>
          </a:p>
        </p:txBody>
      </p:sp>
      <p:sp>
        <p:nvSpPr>
          <p:cNvPr id="5" name="Google Shape;19;p7"/>
          <p:cNvSpPr txBox="1">
            <a:spLocks noGrp="1" noChangeArrowheads="1"/>
          </p:cNvSpPr>
          <p:nvPr>
            <p:ph type="ftr" idx="11"/>
          </p:nvPr>
        </p:nvSpPr>
        <p:spPr/>
        <p:txBody>
          <a:bodyPr/>
          <a:lstStyle>
            <a:lvl1pPr>
              <a:defRPr/>
            </a:lvl1pPr>
          </a:lstStyle>
          <a:p>
            <a:endParaRPr lang="es-EC" altLang="es-EC"/>
          </a:p>
        </p:txBody>
      </p:sp>
      <p:sp>
        <p:nvSpPr>
          <p:cNvPr id="6" name="Google Shape;20;p7"/>
          <p:cNvSpPr txBox="1">
            <a:spLocks noGrp="1" noChangeArrowheads="1"/>
          </p:cNvSpPr>
          <p:nvPr>
            <p:ph type="sldNum" idx="12"/>
          </p:nvPr>
        </p:nvSpPr>
        <p:spPr/>
        <p:txBody>
          <a:bodyPr/>
          <a:lstStyle>
            <a:lvl1pPr>
              <a:defRPr/>
            </a:lvl1pPr>
          </a:lstStyle>
          <a:p>
            <a:fld id="{853FD1BB-B66B-445D-93C3-3073FAEBA7BC}" type="slidenum">
              <a:rPr lang="es-EC" altLang="es-EC"/>
              <a:t>‹Nº›</a:t>
            </a:fld>
            <a:endParaRPr lang="es-EC" altLang="es-EC"/>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matchingName="Solo el título" type="titleOnly" userDrawn="1">
  <p:cSld name="TITLE_ONLY">
    <p:spTree>
      <p:nvGrpSpPr>
        <p:cNvPr id="1" name=""/>
        <p:cNvGrpSpPr/>
        <p:nvPr/>
      </p:nvGrpSpPr>
      <p:grpSpPr bwMode="auto">
        <a:xfrm>
          <a:off x="0" y="0"/>
          <a:ext cx="0" cy="0"/>
          <a:chOff x="0" y="0"/>
          <a:chExt cx="0" cy="0"/>
        </a:xfrm>
      </p:grpSpPr>
      <p:sp>
        <p:nvSpPr>
          <p:cNvPr id="50" name="Google Shape;50;p12"/>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3" name="Google Shape;51;p12"/>
          <p:cNvSpPr txBox="1">
            <a:spLocks noGrp="1" noChangeArrowheads="1"/>
          </p:cNvSpPr>
          <p:nvPr>
            <p:ph type="dt" idx="10"/>
          </p:nvPr>
        </p:nvSpPr>
        <p:spPr/>
        <p:txBody>
          <a:bodyPr/>
          <a:lstStyle>
            <a:lvl1pPr>
              <a:defRPr/>
            </a:lvl1pPr>
          </a:lstStyle>
          <a:p>
            <a:endParaRPr lang="es-EC" altLang="es-EC"/>
          </a:p>
        </p:txBody>
      </p:sp>
      <p:sp>
        <p:nvSpPr>
          <p:cNvPr id="4" name="Google Shape;52;p12"/>
          <p:cNvSpPr txBox="1">
            <a:spLocks noGrp="1" noChangeArrowheads="1"/>
          </p:cNvSpPr>
          <p:nvPr>
            <p:ph type="ftr" idx="11"/>
          </p:nvPr>
        </p:nvSpPr>
        <p:spPr/>
        <p:txBody>
          <a:bodyPr/>
          <a:lstStyle>
            <a:lvl1pPr>
              <a:defRPr/>
            </a:lvl1pPr>
          </a:lstStyle>
          <a:p>
            <a:endParaRPr lang="es-EC" altLang="es-EC"/>
          </a:p>
        </p:txBody>
      </p:sp>
      <p:sp>
        <p:nvSpPr>
          <p:cNvPr id="5" name="Google Shape;53;p12"/>
          <p:cNvSpPr txBox="1">
            <a:spLocks noGrp="1" noChangeArrowheads="1"/>
          </p:cNvSpPr>
          <p:nvPr>
            <p:ph type="sldNum" idx="12"/>
          </p:nvPr>
        </p:nvSpPr>
        <p:spPr/>
        <p:txBody>
          <a:bodyPr/>
          <a:lstStyle>
            <a:lvl1pPr>
              <a:defRPr/>
            </a:lvl1pPr>
          </a:lstStyle>
          <a:p>
            <a:fld id="{EDCE87E3-601E-4D8F-A0F3-1C391DED39E4}" type="slidenum">
              <a:rPr lang="es-EC" altLang="es-EC"/>
              <a:t>‹Nº›</a:t>
            </a:fld>
            <a:endParaRPr lang="es-EC" altLang="es-EC"/>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matchingName="En blanco" type="blank" userDrawn="1">
  <p:cSld name="En blanco">
    <p:spTree>
      <p:nvGrpSpPr>
        <p:cNvPr id="1" name=""/>
        <p:cNvGrpSpPr/>
        <p:nvPr/>
      </p:nvGrpSpPr>
      <p:grpSpPr bwMode="auto">
        <a:xfrm>
          <a:off x="0" y="0"/>
          <a:ext cx="0" cy="0"/>
          <a:chOff x="0" y="0"/>
          <a:chExt cx="0" cy="0"/>
        </a:xfrm>
      </p:grpSpPr>
      <p:sp>
        <p:nvSpPr>
          <p:cNvPr id="2" name="Google Shape;55;p13"/>
          <p:cNvSpPr txBox="1">
            <a:spLocks noGrp="1" noChangeArrowheads="1"/>
          </p:cNvSpPr>
          <p:nvPr>
            <p:ph type="dt" idx="10"/>
          </p:nvPr>
        </p:nvSpPr>
        <p:spPr/>
        <p:txBody>
          <a:bodyPr/>
          <a:lstStyle>
            <a:lvl1pPr>
              <a:defRPr/>
            </a:lvl1pPr>
          </a:lstStyle>
          <a:p>
            <a:endParaRPr lang="es-EC" altLang="es-EC"/>
          </a:p>
        </p:txBody>
      </p:sp>
      <p:sp>
        <p:nvSpPr>
          <p:cNvPr id="3" name="Google Shape;56;p13"/>
          <p:cNvSpPr txBox="1">
            <a:spLocks noGrp="1" noChangeArrowheads="1"/>
          </p:cNvSpPr>
          <p:nvPr>
            <p:ph type="ftr" idx="11"/>
          </p:nvPr>
        </p:nvSpPr>
        <p:spPr/>
        <p:txBody>
          <a:bodyPr/>
          <a:lstStyle>
            <a:lvl1pPr>
              <a:defRPr/>
            </a:lvl1pPr>
          </a:lstStyle>
          <a:p>
            <a:endParaRPr lang="es-EC" altLang="es-EC"/>
          </a:p>
        </p:txBody>
      </p:sp>
      <p:sp>
        <p:nvSpPr>
          <p:cNvPr id="4" name="Google Shape;57;p13"/>
          <p:cNvSpPr txBox="1">
            <a:spLocks noGrp="1" noChangeArrowheads="1"/>
          </p:cNvSpPr>
          <p:nvPr>
            <p:ph type="sldNum" idx="12"/>
          </p:nvPr>
        </p:nvSpPr>
        <p:spPr/>
        <p:txBody>
          <a:bodyPr/>
          <a:lstStyle>
            <a:lvl1pPr>
              <a:defRPr/>
            </a:lvl1pPr>
          </a:lstStyle>
          <a:p>
            <a:fld id="{CCF79D30-AA20-4A15-9098-D2B197728631}" type="slidenum">
              <a:rPr lang="es-EC" altLang="es-EC"/>
              <a:t>‹Nº›</a:t>
            </a:fld>
            <a:endParaRPr lang="es-EC" altLang="es-EC"/>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matchingName="Contenido con título" type="objTx" userDrawn="1">
  <p:cSld name="OBJECT_WITH_CAPTION_TEXT">
    <p:spTree>
      <p:nvGrpSpPr>
        <p:cNvPr id="1" name=""/>
        <p:cNvGrpSpPr/>
        <p:nvPr/>
      </p:nvGrpSpPr>
      <p:grpSpPr bwMode="auto">
        <a:xfrm>
          <a:off x="0" y="0"/>
          <a:ext cx="0" cy="0"/>
          <a:chOff x="0" y="0"/>
          <a:chExt cx="0" cy="0"/>
        </a:xfrm>
      </p:grpSpPr>
      <p:sp>
        <p:nvSpPr>
          <p:cNvPr id="59" name="Google Shape;59;p14"/>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0" name="Google Shape;60;p14"/>
          <p:cNvSpPr txBox="1">
            <a:spLocks noGrp="1"/>
          </p:cNvSpPr>
          <p:nvPr>
            <p:ph type="body" idx="1" hasCustomPrompt="1"/>
          </p:nvPr>
        </p:nvSpPr>
        <p:spPr bwMode="auto">
          <a:xfrm>
            <a:off x="5183188" y="987425"/>
            <a:ext cx="6172200" cy="4873625"/>
          </a:xfrm>
          <a:prstGeom prst="rect">
            <a:avLst/>
          </a:prstGeom>
          <a:noFill/>
          <a:ln>
            <a:noFill/>
          </a:ln>
        </p:spPr>
        <p:txBody>
          <a:bodyPr spcFirstLastPara="1">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pPr lvl="0"/>
            <a:r>
              <a:rPr lang="es-ES"/>
              <a:t>Haga clic para modificar los estilos de texto del patrón</a:t>
            </a:r>
          </a:p>
        </p:txBody>
      </p:sp>
      <p:sp>
        <p:nvSpPr>
          <p:cNvPr id="61" name="Google Shape;61;p14"/>
          <p:cNvSpPr txBox="1">
            <a:spLocks noGrp="1"/>
          </p:cNvSpPr>
          <p:nvPr>
            <p:ph type="body" idx="2"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2;p14"/>
          <p:cNvSpPr txBox="1">
            <a:spLocks noGrp="1" noChangeArrowheads="1"/>
          </p:cNvSpPr>
          <p:nvPr>
            <p:ph type="dt" idx="10"/>
          </p:nvPr>
        </p:nvSpPr>
        <p:spPr/>
        <p:txBody>
          <a:bodyPr/>
          <a:lstStyle>
            <a:lvl1pPr>
              <a:defRPr/>
            </a:lvl1pPr>
          </a:lstStyle>
          <a:p>
            <a:endParaRPr lang="es-EC" altLang="es-EC"/>
          </a:p>
        </p:txBody>
      </p:sp>
      <p:sp>
        <p:nvSpPr>
          <p:cNvPr id="6" name="Google Shape;63;p14"/>
          <p:cNvSpPr txBox="1">
            <a:spLocks noGrp="1" noChangeArrowheads="1"/>
          </p:cNvSpPr>
          <p:nvPr>
            <p:ph type="ftr" idx="11"/>
          </p:nvPr>
        </p:nvSpPr>
        <p:spPr/>
        <p:txBody>
          <a:bodyPr/>
          <a:lstStyle>
            <a:lvl1pPr>
              <a:defRPr/>
            </a:lvl1pPr>
          </a:lstStyle>
          <a:p>
            <a:endParaRPr lang="es-EC" altLang="es-EC"/>
          </a:p>
        </p:txBody>
      </p:sp>
      <p:sp>
        <p:nvSpPr>
          <p:cNvPr id="7" name="Google Shape;64;p14"/>
          <p:cNvSpPr txBox="1">
            <a:spLocks noGrp="1" noChangeArrowheads="1"/>
          </p:cNvSpPr>
          <p:nvPr>
            <p:ph type="sldNum" idx="12"/>
          </p:nvPr>
        </p:nvSpPr>
        <p:spPr/>
        <p:txBody>
          <a:bodyPr/>
          <a:lstStyle>
            <a:lvl1pPr>
              <a:defRPr/>
            </a:lvl1pPr>
          </a:lstStyle>
          <a:p>
            <a:fld id="{53CE7764-7504-4409-B463-AA6B82AA8A31}" type="slidenum">
              <a:rPr lang="es-EC" altLang="es-EC"/>
              <a:t>‹Nº›</a:t>
            </a:fld>
            <a:endParaRPr lang="es-EC" altLang="es-EC"/>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matchingName="Imagen con título" type="picTx" userDrawn="1">
  <p:cSld name="PICTURE_WITH_CAPTION_TEXT">
    <p:spTree>
      <p:nvGrpSpPr>
        <p:cNvPr id="1" name=""/>
        <p:cNvGrpSpPr/>
        <p:nvPr/>
      </p:nvGrpSpPr>
      <p:grpSpPr bwMode="auto">
        <a:xfrm>
          <a:off x="0" y="0"/>
          <a:ext cx="0" cy="0"/>
          <a:chOff x="0" y="0"/>
          <a:chExt cx="0" cy="0"/>
        </a:xfrm>
      </p:grpSpPr>
      <p:sp>
        <p:nvSpPr>
          <p:cNvPr id="66" name="Google Shape;66;p15"/>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7" name="Google Shape;67;p15"/>
          <p:cNvSpPr>
            <a:spLocks noGrp="1"/>
          </p:cNvSpPr>
          <p:nvPr>
            <p:ph type="pic" idx="2"/>
          </p:nvPr>
        </p:nvSpPr>
        <p:spPr bwMode="auto">
          <a:xfrm>
            <a:off x="5183188" y="987425"/>
            <a:ext cx="6172200" cy="4873625"/>
          </a:xfrm>
          <a:prstGeom prst="rect">
            <a:avLst/>
          </a:prstGeom>
          <a:noFill/>
          <a:ln>
            <a:noFill/>
          </a:ln>
        </p:spPr>
      </p:sp>
      <p:sp>
        <p:nvSpPr>
          <p:cNvPr id="68" name="Google Shape;68;p15"/>
          <p:cNvSpPr txBox="1">
            <a:spLocks noGrp="1"/>
          </p:cNvSpPr>
          <p:nvPr>
            <p:ph type="body" idx="1"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9;p15"/>
          <p:cNvSpPr txBox="1">
            <a:spLocks noGrp="1" noChangeArrowheads="1"/>
          </p:cNvSpPr>
          <p:nvPr>
            <p:ph type="dt" idx="10"/>
          </p:nvPr>
        </p:nvSpPr>
        <p:spPr/>
        <p:txBody>
          <a:bodyPr/>
          <a:lstStyle>
            <a:lvl1pPr>
              <a:defRPr/>
            </a:lvl1pPr>
          </a:lstStyle>
          <a:p>
            <a:endParaRPr lang="es-EC" altLang="es-EC"/>
          </a:p>
        </p:txBody>
      </p:sp>
      <p:sp>
        <p:nvSpPr>
          <p:cNvPr id="6" name="Google Shape;70;p15"/>
          <p:cNvSpPr txBox="1">
            <a:spLocks noGrp="1" noChangeArrowheads="1"/>
          </p:cNvSpPr>
          <p:nvPr>
            <p:ph type="ftr" idx="11"/>
          </p:nvPr>
        </p:nvSpPr>
        <p:spPr/>
        <p:txBody>
          <a:bodyPr/>
          <a:lstStyle>
            <a:lvl1pPr>
              <a:defRPr/>
            </a:lvl1pPr>
          </a:lstStyle>
          <a:p>
            <a:endParaRPr lang="es-EC" altLang="es-EC"/>
          </a:p>
        </p:txBody>
      </p:sp>
      <p:sp>
        <p:nvSpPr>
          <p:cNvPr id="7" name="Google Shape;71;p15"/>
          <p:cNvSpPr txBox="1">
            <a:spLocks noGrp="1" noChangeArrowheads="1"/>
          </p:cNvSpPr>
          <p:nvPr>
            <p:ph type="sldNum" idx="12"/>
          </p:nvPr>
        </p:nvSpPr>
        <p:spPr/>
        <p:txBody>
          <a:bodyPr/>
          <a:lstStyle>
            <a:lvl1pPr>
              <a:defRPr/>
            </a:lvl1pPr>
          </a:lstStyle>
          <a:p>
            <a:fld id="{AE13C1BA-A602-4961-81C5-2978353370EF}" type="slidenum">
              <a:rPr lang="es-EC" altLang="es-EC"/>
              <a:t>‹Nº›</a:t>
            </a:fld>
            <a:endParaRPr lang="es-EC" altLang="es-EC"/>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matchingName="Título y texto vertical" type="vertTx" userDrawn="1">
  <p:cSld name="VERTICAL_TEXT">
    <p:spTree>
      <p:nvGrpSpPr>
        <p:cNvPr id="1" name=""/>
        <p:cNvGrpSpPr/>
        <p:nvPr/>
      </p:nvGrpSpPr>
      <p:grpSpPr bwMode="auto">
        <a:xfrm>
          <a:off x="0" y="0"/>
          <a:ext cx="0" cy="0"/>
          <a:chOff x="0" y="0"/>
          <a:chExt cx="0" cy="0"/>
        </a:xfrm>
      </p:grpSpPr>
      <p:sp>
        <p:nvSpPr>
          <p:cNvPr id="73" name="Google Shape;73;p16"/>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74" name="Google Shape;74;p16"/>
          <p:cNvSpPr txBox="1">
            <a:spLocks noGrp="1"/>
          </p:cNvSpPr>
          <p:nvPr>
            <p:ph type="body" idx="1" hasCustomPrompt="1"/>
          </p:nvPr>
        </p:nvSpPr>
        <p:spPr bwMode="auto">
          <a:xfrm rot="5400000">
            <a:off x="3920331" y="-1256506"/>
            <a:ext cx="4351338" cy="105156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75;p16"/>
          <p:cNvSpPr txBox="1">
            <a:spLocks noGrp="1" noChangeArrowheads="1"/>
          </p:cNvSpPr>
          <p:nvPr>
            <p:ph type="dt" idx="10"/>
          </p:nvPr>
        </p:nvSpPr>
        <p:spPr/>
        <p:txBody>
          <a:bodyPr/>
          <a:lstStyle>
            <a:lvl1pPr>
              <a:defRPr/>
            </a:lvl1pPr>
          </a:lstStyle>
          <a:p>
            <a:endParaRPr lang="es-EC" altLang="es-EC"/>
          </a:p>
        </p:txBody>
      </p:sp>
      <p:sp>
        <p:nvSpPr>
          <p:cNvPr id="5" name="Google Shape;76;p16"/>
          <p:cNvSpPr txBox="1">
            <a:spLocks noGrp="1" noChangeArrowheads="1"/>
          </p:cNvSpPr>
          <p:nvPr>
            <p:ph type="ftr" idx="11"/>
          </p:nvPr>
        </p:nvSpPr>
        <p:spPr/>
        <p:txBody>
          <a:bodyPr/>
          <a:lstStyle>
            <a:lvl1pPr>
              <a:defRPr/>
            </a:lvl1pPr>
          </a:lstStyle>
          <a:p>
            <a:endParaRPr lang="es-EC" altLang="es-EC"/>
          </a:p>
        </p:txBody>
      </p:sp>
      <p:sp>
        <p:nvSpPr>
          <p:cNvPr id="6" name="Google Shape;77;p16"/>
          <p:cNvSpPr txBox="1">
            <a:spLocks noGrp="1" noChangeArrowheads="1"/>
          </p:cNvSpPr>
          <p:nvPr>
            <p:ph type="sldNum" idx="12"/>
          </p:nvPr>
        </p:nvSpPr>
        <p:spPr/>
        <p:txBody>
          <a:bodyPr/>
          <a:lstStyle>
            <a:lvl1pPr>
              <a:defRPr/>
            </a:lvl1pPr>
          </a:lstStyle>
          <a:p>
            <a:fld id="{56FB09BA-B279-43B2-BE71-1ABBA4EFE5B7}" type="slidenum">
              <a:rPr lang="es-EC" altLang="es-EC"/>
              <a:t>‹Nº›</a:t>
            </a:fld>
            <a:endParaRPr lang="es-EC" altLang="es-EC"/>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matchingName="Título vertical y texto" type="vertTitleAndTx" userDrawn="1">
  <p:cSld name="VERTICAL_TITLE_AND_VERTICAL_TEXT">
    <p:spTree>
      <p:nvGrpSpPr>
        <p:cNvPr id="1" name=""/>
        <p:cNvGrpSpPr/>
        <p:nvPr/>
      </p:nvGrpSpPr>
      <p:grpSpPr bwMode="auto">
        <a:xfrm>
          <a:off x="0" y="0"/>
          <a:ext cx="0" cy="0"/>
          <a:chOff x="0" y="0"/>
          <a:chExt cx="0" cy="0"/>
        </a:xfrm>
      </p:grpSpPr>
      <p:sp>
        <p:nvSpPr>
          <p:cNvPr id="79" name="Google Shape;79;p17"/>
          <p:cNvSpPr txBox="1">
            <a:spLocks noGrp="1"/>
          </p:cNvSpPr>
          <p:nvPr>
            <p:ph type="title"/>
          </p:nvPr>
        </p:nvSpPr>
        <p:spPr bwMode="auto">
          <a:xfrm rot="5400000">
            <a:off x="7133431" y="1956594"/>
            <a:ext cx="5811838" cy="2628900"/>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80" name="Google Shape;80;p17"/>
          <p:cNvSpPr txBox="1">
            <a:spLocks noGrp="1"/>
          </p:cNvSpPr>
          <p:nvPr>
            <p:ph type="body" idx="1" hasCustomPrompt="1"/>
          </p:nvPr>
        </p:nvSpPr>
        <p:spPr bwMode="auto">
          <a:xfrm rot="5400000">
            <a:off x="1799431" y="-596106"/>
            <a:ext cx="5811838" cy="77343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81;p17"/>
          <p:cNvSpPr txBox="1">
            <a:spLocks noGrp="1" noChangeArrowheads="1"/>
          </p:cNvSpPr>
          <p:nvPr>
            <p:ph type="dt" idx="10"/>
          </p:nvPr>
        </p:nvSpPr>
        <p:spPr/>
        <p:txBody>
          <a:bodyPr/>
          <a:lstStyle>
            <a:lvl1pPr>
              <a:defRPr/>
            </a:lvl1pPr>
          </a:lstStyle>
          <a:p>
            <a:endParaRPr lang="es-EC" altLang="es-EC"/>
          </a:p>
        </p:txBody>
      </p:sp>
      <p:sp>
        <p:nvSpPr>
          <p:cNvPr id="5" name="Google Shape;82;p17"/>
          <p:cNvSpPr txBox="1">
            <a:spLocks noGrp="1" noChangeArrowheads="1"/>
          </p:cNvSpPr>
          <p:nvPr>
            <p:ph type="ftr" idx="11"/>
          </p:nvPr>
        </p:nvSpPr>
        <p:spPr/>
        <p:txBody>
          <a:bodyPr/>
          <a:lstStyle>
            <a:lvl1pPr>
              <a:defRPr/>
            </a:lvl1pPr>
          </a:lstStyle>
          <a:p>
            <a:endParaRPr lang="es-EC" altLang="es-EC"/>
          </a:p>
        </p:txBody>
      </p:sp>
      <p:sp>
        <p:nvSpPr>
          <p:cNvPr id="6" name="Google Shape;83;p17"/>
          <p:cNvSpPr txBox="1">
            <a:spLocks noGrp="1" noChangeArrowheads="1"/>
          </p:cNvSpPr>
          <p:nvPr>
            <p:ph type="sldNum" idx="12"/>
          </p:nvPr>
        </p:nvSpPr>
        <p:spPr/>
        <p:txBody>
          <a:bodyPr/>
          <a:lstStyle>
            <a:lvl1pPr>
              <a:defRPr/>
            </a:lvl1pPr>
          </a:lstStyle>
          <a:p>
            <a:fld id="{FC9ABF88-85D9-47B1-AC60-805C2BE23573}" type="slidenum">
              <a:rPr lang="es-EC" altLang="es-EC"/>
              <a:t>‹Nº›</a:t>
            </a:fld>
            <a:endParaRPr lang="es-EC" altLang="es-EC"/>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Google Shape;10;p6"/>
          <p:cNvSpPr txBox="1">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p>
            <a:pPr lvl="0"/>
            <a:endParaRPr lang="es-EC" altLang="es-EC"/>
          </a:p>
        </p:txBody>
      </p:sp>
      <p:sp>
        <p:nvSpPr>
          <p:cNvPr id="1027" name="Google Shape;11;p6"/>
          <p:cNvSpPr txBox="1">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8" name="Google Shape;12;p6"/>
          <p:cNvSpPr txBox="1">
            <a:spLocks noGrp="1" noChangeArrowheads="1"/>
          </p:cNvSpPr>
          <p:nvPr>
            <p:ph type="dt" idx="10"/>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29" name="Google Shape;13;p6"/>
          <p:cNvSpPr txBox="1">
            <a:spLocks noGrp="1" noChangeArrowheads="1"/>
          </p:cNvSpPr>
          <p:nvPr>
            <p:ph type="ftr" idx="11"/>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ct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30" name="Google Shape;14;p6"/>
          <p:cNvSpPr txBox="1">
            <a:spLocks noGrp="1" noChangeArrowheads="1"/>
          </p:cNvSpPr>
          <p:nvPr>
            <p:ph type="sldNum" idx="12"/>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r" eaLnBrk="1" hangingPunct="1">
              <a:buClr>
                <a:srgbClr val="000000"/>
              </a:buClr>
              <a:buSzPts val="12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fld id="{E0A787EC-7A3B-4462-8760-56CA73A182D8}" type="slidenum">
              <a:rPr lang="es-EC" altLang="es-EC"/>
              <a:t>‹Nº›</a:t>
            </a:fld>
            <a:endParaRPr lang="es-EC" altLang="es-EC"/>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Lst>
  <p:hf sldNum="0" hdr="0" ftr="0" dt="0"/>
  <p:txStyles>
    <p:title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titleStyle>
    <p:body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bodyStyle>
    <p:otherStyle>
      <a:defPPr marR="0" lvl="0" algn="l">
        <a:lnSpc>
          <a:spcPct val="100000"/>
        </a:lnSpc>
        <a:spcBef>
          <a:spcPts val="0"/>
        </a:spcBef>
        <a:spcAft>
          <a:spcPts val="0"/>
        </a:spcAft>
      </a:defPPr>
      <a:lvl1pPr marR="0" lvl="0"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1pPr>
      <a:lvl2pPr marR="0" lvl="1"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2pPr>
      <a:lvl3pPr marR="0" lvl="2"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3pPr>
      <a:lvl4pPr marR="0" lvl="3"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4pPr>
      <a:lvl5pPr marR="0" lvl="4"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5.png"/><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266" name="Google Shape;89;p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Google Shape;90;p1"/>
          <p:cNvSpPr txBox="1">
            <a:spLocks noChangeArrowheads="1"/>
          </p:cNvSpPr>
          <p:nvPr/>
        </p:nvSpPr>
        <p:spPr bwMode="auto">
          <a:xfrm>
            <a:off x="2138363" y="2276475"/>
            <a:ext cx="8205787"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8000"/>
            </a:pPr>
            <a:r>
              <a:rPr lang="es-ES_tradnl" altLang="es-EC" sz="4800" b="1">
                <a:solidFill>
                  <a:srgbClr val="FFFFFF"/>
                </a:solidFill>
              </a:rPr>
              <a:t>Lineamientos para la  gestión de riesgos ante la época lluviosa y el fenómeno El Niño</a:t>
            </a:r>
            <a:endParaRPr lang="es-EC" altLang="es-EC" sz="900" b="1"/>
          </a:p>
        </p:txBody>
      </p:sp>
      <p:sp>
        <p:nvSpPr>
          <p:cNvPr id="11268" name="Google Shape;92;p1"/>
          <p:cNvSpPr txBox="1">
            <a:spLocks noChangeArrowheads="1"/>
          </p:cNvSpPr>
          <p:nvPr/>
        </p:nvSpPr>
        <p:spPr bwMode="auto">
          <a:xfrm>
            <a:off x="6200775" y="339725"/>
            <a:ext cx="57340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r" eaLnBrk="1" hangingPunct="1">
              <a:buSzPts val="1400"/>
            </a:pPr>
            <a:r>
              <a:rPr lang="es-EC" altLang="es-EC">
                <a:solidFill>
                  <a:srgbClr val="FFFFFF"/>
                </a:solidFill>
              </a:rPr>
              <a:t>Secretaría de Gestión de Riesgos</a:t>
            </a:r>
            <a:endParaRPr lang="es-EC" altLang="es-EC"/>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736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ángulo 8"/>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Designar los Lideres de Mesas Técnicas y Responsables de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Activar las Mesas Técnicas y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conjuntamente con la SGR hoja de ruta para el fortalecimiento del COE.</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3" name="Imagen 2">
            <a:extLst>
              <a:ext uri="{FF2B5EF4-FFF2-40B4-BE49-F238E27FC236}">
                <a16:creationId xmlns:a16="http://schemas.microsoft.com/office/drawing/2014/main" id="{C3CFB7C8-4EF7-E925-487A-741617CE7C1A}"/>
              </a:ext>
            </a:extLst>
          </p:cNvPr>
          <p:cNvPicPr>
            <a:picLocks noChangeAspect="1"/>
          </p:cNvPicPr>
          <p:nvPr/>
        </p:nvPicPr>
        <p:blipFill>
          <a:blip r:embed="rId5"/>
          <a:stretch>
            <a:fillRect/>
          </a:stretch>
        </p:blipFill>
        <p:spPr>
          <a:xfrm>
            <a:off x="8075712" y="620688"/>
            <a:ext cx="3744416" cy="280831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541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ángulo 7"/>
          <p:cNvSpPr/>
          <p:nvPr/>
        </p:nvSpPr>
        <p:spPr bwMode="auto">
          <a:xfrm>
            <a:off x="8039100" y="1344613"/>
            <a:ext cx="4105275" cy="4538662"/>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y monitoreo de la amenaza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Provisión de agua segura y saneamiento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Atención en Salud Pública y Pre Hospitalaria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Rehabilitación de servicios básicos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Remoción de escombros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Evacuación y alerta temprana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Movilidad humana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Implementación y administración de centros de acopio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de donaciones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Alojamientos Temporales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Evaluaciones sectoriales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Continuidad de los servicios de Educación</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medios de vida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infraestructura pública, vivienda y bienes patrimoniales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Soporte Logístico para la respuesta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Seguridad y control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Búsqueda y rescate</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Comunicación social y difusión</a:t>
            </a:r>
            <a:endParaRPr lang="es-ES" kern="0" dirty="0">
              <a:solidFill>
                <a:schemeClr val="tx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45427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Provisión de agua segura y saneamiento.</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Rehabilitación de servicios básicos.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Maquinaria y equipo para labores de limpieza. </a:t>
            </a:r>
            <a:endParaRPr lang="es-ES" sz="1400" kern="0"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Adecuación de alojamientos Temporales.</a:t>
            </a:r>
          </a:p>
          <a:p>
            <a:pPr marL="285750" lvl="1" indent="-285750" algn="just">
              <a:lnSpc>
                <a:spcPct val="107000"/>
              </a:lnSpc>
              <a:buFont typeface="Times New Roman" panose="02020603050405020304" pitchFamily="18" charset="0"/>
              <a:buAutoNum type="arabicPeriod"/>
            </a:pPr>
            <a:r>
              <a:rPr lang="es-ES" dirty="0">
                <a:solidFill>
                  <a:schemeClr val="tx1"/>
                </a:solidFill>
                <a:latin typeface="Calibri" panose="020F0502020204030204" pitchFamily="34" charset="0"/>
                <a:cs typeface="Times New Roman" panose="02020603050405020304" pitchFamily="18" charset="0"/>
              </a:rPr>
              <a:t>Reactivación de medios de vida y productividad. </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Evacuación de población en riesgo. </a:t>
            </a:r>
            <a:endParaRPr lang="es-ES"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endParaRPr lang="es-ES" sz="1400" dirty="0">
              <a:solidFill>
                <a:schemeClr val="tx1"/>
              </a:solidFill>
              <a:latin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6809C1A3-60E9-C525-6C00-BCE5C38D7219}"/>
              </a:ext>
            </a:extLst>
          </p:cNvPr>
          <p:cNvPicPr>
            <a:picLocks noChangeAspect="1"/>
          </p:cNvPicPr>
          <p:nvPr/>
        </p:nvPicPr>
        <p:blipFill>
          <a:blip r:embed="rId5"/>
          <a:stretch>
            <a:fillRect/>
          </a:stretch>
        </p:blipFill>
        <p:spPr>
          <a:xfrm>
            <a:off x="8036485" y="548680"/>
            <a:ext cx="4137605" cy="281587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Adquisición y logística de bienes de asistencia humanitaria.</a:t>
            </a:r>
          </a:p>
          <a:p>
            <a:pPr marL="342900" marR="0" indent="-342900" algn="just">
              <a:spcBef>
                <a:spcPts val="0"/>
              </a:spcBef>
              <a:spcAft>
                <a:spcPts val="0"/>
              </a:spcAft>
              <a:buFont typeface="+mj-lt"/>
              <a:buAutoNum type="arabicPeriod"/>
            </a:pPr>
            <a:r>
              <a:rPr lang="es-ES" kern="0" dirty="0">
                <a:solidFill>
                  <a:schemeClr val="tx1"/>
                </a:solidFill>
              </a:rPr>
              <a:t>Adecuación, equipamiento y gestión de alojamientos temporales.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Alquiler </a:t>
            </a:r>
            <a:r>
              <a:rPr lang="es-EC" altLang="es-ES" kern="0" dirty="0">
                <a:solidFill>
                  <a:schemeClr val="tx1"/>
                </a:solidFill>
              </a:rPr>
              <a:t>o mantenimiento </a:t>
            </a:r>
            <a:r>
              <a:rPr lang="es-ES" kern="0" dirty="0">
                <a:solidFill>
                  <a:schemeClr val="tx1"/>
                </a:solidFill>
              </a:rPr>
              <a:t>de maquinaria.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Evacuación de familias en zona de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2543F535-4E4A-E2DB-1370-03383013D473}"/>
              </a:ext>
            </a:extLst>
          </p:cNvPr>
          <p:cNvPicPr>
            <a:picLocks noChangeAspect="1"/>
          </p:cNvPicPr>
          <p:nvPr/>
        </p:nvPicPr>
        <p:blipFill>
          <a:blip r:embed="rId5"/>
          <a:stretch>
            <a:fillRect/>
          </a:stretch>
        </p:blipFill>
        <p:spPr>
          <a:xfrm>
            <a:off x="8035925" y="1196975"/>
            <a:ext cx="3935760" cy="221386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Redes de vigías comunitarias.</a:t>
            </a:r>
          </a:p>
          <a:p>
            <a:pPr marL="342900" marR="0" indent="-342900" algn="just">
              <a:spcBef>
                <a:spcPts val="0"/>
              </a:spcBef>
              <a:spcAft>
                <a:spcPts val="0"/>
              </a:spcAft>
              <a:buFont typeface="+mj-lt"/>
              <a:buAutoNum type="arabicPeriod"/>
            </a:pPr>
            <a:r>
              <a:rPr lang="es-ES" kern="0" dirty="0">
                <a:solidFill>
                  <a:schemeClr val="tx1"/>
                </a:solidFill>
              </a:rPr>
              <a:t>Grupos de WhatsApp</a:t>
            </a:r>
          </a:p>
          <a:p>
            <a:pPr marL="342900" marR="0" indent="-342900" algn="just">
              <a:spcBef>
                <a:spcPts val="0"/>
              </a:spcBef>
              <a:spcAft>
                <a:spcPts val="0"/>
              </a:spcAft>
              <a:buFont typeface="+mj-lt"/>
              <a:buAutoNum type="arabicPeriod"/>
            </a:pPr>
            <a:r>
              <a:rPr lang="es-ES" kern="0" dirty="0">
                <a:solidFill>
                  <a:schemeClr val="tx1"/>
                </a:solidFill>
              </a:rPr>
              <a:t>Sensores de medición de caudal.</a:t>
            </a:r>
          </a:p>
          <a:p>
            <a:pPr marL="342900" marR="0" indent="-342900" algn="just">
              <a:spcBef>
                <a:spcPts val="0"/>
              </a:spcBef>
              <a:spcAft>
                <a:spcPts val="0"/>
              </a:spcAft>
              <a:buFont typeface="+mj-lt"/>
              <a:buAutoNum type="arabicPeriod"/>
            </a:pPr>
            <a:r>
              <a:rPr lang="es-ES" kern="0" dirty="0">
                <a:solidFill>
                  <a:schemeClr val="tx1"/>
                </a:solidFill>
              </a:rPr>
              <a:t>Sirenas comunitarias. </a:t>
            </a:r>
          </a:p>
          <a:p>
            <a:pPr marL="342900" marR="0" indent="-342900" algn="just">
              <a:spcBef>
                <a:spcPts val="0"/>
              </a:spcBef>
              <a:spcAft>
                <a:spcPts val="0"/>
              </a:spcAft>
              <a:buFont typeface="+mj-lt"/>
              <a:buAutoNum type="arabicPeriod"/>
            </a:pPr>
            <a:r>
              <a:rPr lang="es-ES" kern="0" dirty="0">
                <a:solidFill>
                  <a:schemeClr val="tx1"/>
                </a:solidFill>
              </a:rPr>
              <a:t>Perifoneo.</a:t>
            </a:r>
          </a:p>
          <a:p>
            <a:pPr marL="342900" marR="0" indent="-342900" algn="just">
              <a:spcBef>
                <a:spcPts val="0"/>
              </a:spcBef>
              <a:spcAft>
                <a:spcPts val="0"/>
              </a:spcAft>
              <a:buFont typeface="+mj-lt"/>
              <a:buAutoNum type="arabicPeriod"/>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384897B0-E225-6FAE-9A02-7B53329518DD}"/>
              </a:ext>
            </a:extLst>
          </p:cNvPr>
          <p:cNvPicPr>
            <a:picLocks noChangeAspect="1"/>
          </p:cNvPicPr>
          <p:nvPr/>
        </p:nvPicPr>
        <p:blipFill>
          <a:blip r:embed="rId5"/>
          <a:stretch>
            <a:fillRect/>
          </a:stretch>
        </p:blipFill>
        <p:spPr>
          <a:xfrm>
            <a:off x="8044536" y="1028403"/>
            <a:ext cx="4156075" cy="233779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Se certificaron como brigadistas Comunitarios de Gestión de Riesgos -  manta.gob.ec">
            <a:extLst>
              <a:ext uri="{FF2B5EF4-FFF2-40B4-BE49-F238E27FC236}">
                <a16:creationId xmlns:a16="http://schemas.microsoft.com/office/drawing/2014/main" id="{BC8E4158-D90B-42CF-8E4B-CC91206409A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5030"/>
          <a:stretch/>
        </p:blipFill>
        <p:spPr bwMode="auto">
          <a:xfrm>
            <a:off x="8054975" y="1345879"/>
            <a:ext cx="4089399" cy="2043878"/>
          </a:xfrm>
          <a:prstGeom prst="rect">
            <a:avLst/>
          </a:prstGeom>
          <a:noFill/>
          <a:extLst>
            <a:ext uri="{909E8E84-426E-40DD-AFC4-6F175D3DCCD1}">
              <a14:hiddenFill xmlns:a14="http://schemas.microsoft.com/office/drawing/2010/main">
                <a:solidFill>
                  <a:srgbClr val="FFFFFF"/>
                </a:solidFill>
              </a14:hiddenFill>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pic>
        <p:nvPicPr>
          <p:cNvPr id="3" name="Imagen 2">
            <a:extLst>
              <a:ext uri="{FF2B5EF4-FFF2-40B4-BE49-F238E27FC236}">
                <a16:creationId xmlns:a16="http://schemas.microsoft.com/office/drawing/2014/main" id="{6D522027-D9FF-060D-AB0A-261226E824C9}"/>
              </a:ext>
            </a:extLst>
          </p:cNvPr>
          <p:cNvPicPr>
            <a:picLocks noChangeAspect="1"/>
          </p:cNvPicPr>
          <p:nvPr/>
        </p:nvPicPr>
        <p:blipFill>
          <a:blip r:embed="rId6"/>
          <a:stretch>
            <a:fillRect/>
          </a:stretch>
        </p:blipFill>
        <p:spPr>
          <a:xfrm>
            <a:off x="8023187" y="3536719"/>
            <a:ext cx="4168813" cy="1925732"/>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70946411-4B18-454B-A9E6-AC84C75B7817}"/>
              </a:ext>
            </a:extLst>
          </p:cNvPr>
          <p:cNvPicPr>
            <a:picLocks noChangeAspect="1"/>
          </p:cNvPicPr>
          <p:nvPr/>
        </p:nvPicPr>
        <p:blipFill>
          <a:blip r:embed="rId2"/>
          <a:stretch>
            <a:fillRect/>
          </a:stretch>
        </p:blipFill>
        <p:spPr>
          <a:xfrm>
            <a:off x="1252295" y="0"/>
            <a:ext cx="9687409" cy="6858000"/>
          </a:xfrm>
          <a:prstGeom prst="rect">
            <a:avLst/>
          </a:prstGeom>
        </p:spPr>
      </p:pic>
    </p:spTree>
    <p:extLst>
      <p:ext uri="{BB962C8B-B14F-4D97-AF65-F5344CB8AC3E}">
        <p14:creationId xmlns:p14="http://schemas.microsoft.com/office/powerpoint/2010/main" val="17110523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4A35C957-2AA1-49E1-8EEE-62317B47F7CC}"/>
              </a:ext>
            </a:extLst>
          </p:cNvPr>
          <p:cNvPicPr>
            <a:picLocks noChangeAspect="1"/>
          </p:cNvPicPr>
          <p:nvPr/>
        </p:nvPicPr>
        <p:blipFill>
          <a:blip r:embed="rId2"/>
          <a:stretch>
            <a:fillRect/>
          </a:stretch>
        </p:blipFill>
        <p:spPr>
          <a:xfrm>
            <a:off x="1252295" y="0"/>
            <a:ext cx="9687409" cy="6858000"/>
          </a:xfrm>
          <a:prstGeom prst="rect">
            <a:avLst/>
          </a:prstGeom>
        </p:spPr>
      </p:pic>
    </p:spTree>
    <p:extLst>
      <p:ext uri="{BB962C8B-B14F-4D97-AF65-F5344CB8AC3E}">
        <p14:creationId xmlns:p14="http://schemas.microsoft.com/office/powerpoint/2010/main" val="18710585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8BE3DDD-5479-4AEF-BCCF-08D30AE8F8B9}"/>
              </a:ext>
            </a:extLst>
          </p:cNvPr>
          <p:cNvPicPr>
            <a:picLocks noChangeAspect="1"/>
          </p:cNvPicPr>
          <p:nvPr/>
        </p:nvPicPr>
        <p:blipFill>
          <a:blip r:embed="rId2"/>
          <a:stretch>
            <a:fillRect/>
          </a:stretch>
        </p:blipFill>
        <p:spPr>
          <a:xfrm>
            <a:off x="1246167" y="0"/>
            <a:ext cx="9699665" cy="6858000"/>
          </a:xfrm>
          <a:prstGeom prst="rect">
            <a:avLst/>
          </a:prstGeom>
        </p:spPr>
      </p:pic>
    </p:spTree>
    <p:extLst>
      <p:ext uri="{BB962C8B-B14F-4D97-AF65-F5344CB8AC3E}">
        <p14:creationId xmlns:p14="http://schemas.microsoft.com/office/powerpoint/2010/main" val="12098044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9746B11C-2135-4418-8293-503C76F037DD}"/>
              </a:ext>
            </a:extLst>
          </p:cNvPr>
          <p:cNvPicPr>
            <a:picLocks noChangeAspect="1"/>
          </p:cNvPicPr>
          <p:nvPr/>
        </p:nvPicPr>
        <p:blipFill>
          <a:blip r:embed="rId2"/>
          <a:stretch>
            <a:fillRect/>
          </a:stretch>
        </p:blipFill>
        <p:spPr>
          <a:xfrm>
            <a:off x="1246167" y="0"/>
            <a:ext cx="9699665" cy="6858000"/>
          </a:xfrm>
          <a:prstGeom prst="rect">
            <a:avLst/>
          </a:prstGeom>
        </p:spPr>
      </p:pic>
    </p:spTree>
    <p:extLst>
      <p:ext uri="{BB962C8B-B14F-4D97-AF65-F5344CB8AC3E}">
        <p14:creationId xmlns:p14="http://schemas.microsoft.com/office/powerpoint/2010/main" val="2282672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31218322-AAD6-20CA-1710-441086B308A9}"/>
              </a:ext>
            </a:extLst>
          </p:cNvPr>
          <p:cNvPicPr>
            <a:picLocks noChangeAspect="1"/>
          </p:cNvPicPr>
          <p:nvPr/>
        </p:nvPicPr>
        <p:blipFill>
          <a:blip r:embed="rId3"/>
          <a:stretch>
            <a:fillRect/>
          </a:stretch>
        </p:blipFill>
        <p:spPr>
          <a:xfrm>
            <a:off x="596311" y="3789040"/>
            <a:ext cx="5413760" cy="2497097"/>
          </a:xfrm>
          <a:prstGeom prst="rect">
            <a:avLst/>
          </a:prstGeom>
        </p:spPr>
      </p:pic>
      <p:pic>
        <p:nvPicPr>
          <p:cNvPr id="5" name="Imagen 4">
            <a:extLst>
              <a:ext uri="{FF2B5EF4-FFF2-40B4-BE49-F238E27FC236}">
                <a16:creationId xmlns:a16="http://schemas.microsoft.com/office/drawing/2014/main" id="{A7B8A857-A8FF-A40F-F6B5-4FB532BBEFFE}"/>
              </a:ext>
            </a:extLst>
          </p:cNvPr>
          <p:cNvPicPr>
            <a:picLocks noChangeAspect="1"/>
          </p:cNvPicPr>
          <p:nvPr/>
        </p:nvPicPr>
        <p:blipFill>
          <a:blip r:embed="rId4"/>
          <a:stretch>
            <a:fillRect/>
          </a:stretch>
        </p:blipFill>
        <p:spPr>
          <a:xfrm>
            <a:off x="6061634" y="2144980"/>
            <a:ext cx="5739086" cy="3228235"/>
          </a:xfrm>
          <a:prstGeom prst="rect">
            <a:avLst/>
          </a:prstGeom>
        </p:spPr>
      </p:pic>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a:solidFill>
                  <a:srgbClr val="212D5A"/>
                </a:solidFill>
                <a:latin typeface="Calibri" panose="020F0502020204030204" pitchFamily="34" charset="0"/>
                <a:cs typeface="Calibri" panose="020F0502020204030204" pitchFamily="34" charset="0"/>
              </a:rPr>
              <a:t>Consideraciones generales. </a:t>
            </a:r>
          </a:p>
        </p:txBody>
      </p:sp>
      <p:pic>
        <p:nvPicPr>
          <p:cNvPr id="13315" name="Google Shape;121;p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CuadroTexto 61"/>
          <p:cNvSpPr txBox="1"/>
          <p:nvPr/>
        </p:nvSpPr>
        <p:spPr>
          <a:xfrm>
            <a:off x="4211372" y="5961260"/>
            <a:ext cx="1736373" cy="307777"/>
          </a:xfrm>
          <a:prstGeom prst="rect">
            <a:avLst/>
          </a:prstGeom>
          <a:solidFill>
            <a:schemeClr val="bg1">
              <a:lumMod val="95000"/>
            </a:schemeClr>
          </a:solidFill>
        </p:spPr>
        <p:txBody>
          <a:bodyPr wrap="none">
            <a:spAutoFit/>
          </a:bodyPr>
          <a:lstStyle>
            <a:defPPr>
              <a:defRPr lang="es-EC"/>
            </a:defPPr>
            <a:lvl1pPr eaLnBrk="1" fontAlgn="auto" hangingPunct="1">
              <a:spcBef>
                <a:spcPts val="0"/>
              </a:spcBef>
              <a:spcAft>
                <a:spcPts val="0"/>
              </a:spcAft>
              <a:buClr>
                <a:srgbClr val="000000"/>
              </a:buClr>
              <a:buFont typeface="Arial" panose="020B0604020202020204"/>
              <a:buNone/>
              <a:defRPr kern="0">
                <a:solidFill>
                  <a:schemeClr val="tx1"/>
                </a:solidFill>
                <a:latin typeface="+mj-lt"/>
                <a:cs typeface="Arial" panose="020B0604020202020204"/>
              </a:defRPr>
            </a:lvl1pPr>
          </a:lstStyle>
          <a:p>
            <a:r>
              <a:rPr lang="es-EC" dirty="0"/>
              <a:t>Vía </a:t>
            </a:r>
            <a:r>
              <a:rPr lang="es-EC" dirty="0" err="1"/>
              <a:t>Landagui</a:t>
            </a:r>
            <a:r>
              <a:rPr lang="es-EC" dirty="0"/>
              <a:t> - Loja</a:t>
            </a:r>
          </a:p>
        </p:txBody>
      </p:sp>
      <p:sp>
        <p:nvSpPr>
          <p:cNvPr id="79" name="CuadroTexto 78"/>
          <p:cNvSpPr txBox="1"/>
          <p:nvPr/>
        </p:nvSpPr>
        <p:spPr bwMode="auto">
          <a:xfrm>
            <a:off x="10428287" y="5037588"/>
            <a:ext cx="1338828" cy="307777"/>
          </a:xfrm>
          <a:prstGeom prst="rect">
            <a:avLst/>
          </a:prstGeom>
          <a:solidFill>
            <a:schemeClr val="bg1">
              <a:lumMod val="95000"/>
            </a:schemeClr>
          </a:solidFill>
        </p:spPr>
        <p:txBody>
          <a:bodyPr wrap="none">
            <a:spAutoFit/>
          </a:bodyPr>
          <a:lstStyle>
            <a:defPPr>
              <a:defRPr lang="es-EC"/>
            </a:defPPr>
            <a:lvl1pPr eaLnBrk="1" fontAlgn="auto" hangingPunct="1">
              <a:spcBef>
                <a:spcPts val="0"/>
              </a:spcBef>
              <a:spcAft>
                <a:spcPts val="0"/>
              </a:spcAft>
              <a:buClr>
                <a:srgbClr val="000000"/>
              </a:buClr>
              <a:buFont typeface="Arial" panose="020B0604020202020204"/>
              <a:buNone/>
              <a:defRPr sz="1000" kern="0">
                <a:solidFill>
                  <a:schemeClr val="tx1"/>
                </a:solidFill>
                <a:latin typeface="+mj-lt"/>
                <a:cs typeface="Arial" panose="020B0604020202020204"/>
              </a:defRPr>
            </a:lvl1pPr>
          </a:lstStyle>
          <a:p>
            <a:r>
              <a:rPr lang="es-ES" sz="1400" dirty="0"/>
              <a:t>Puyango</a:t>
            </a:r>
            <a:r>
              <a:rPr lang="es-EC" sz="1400" dirty="0"/>
              <a:t>- Loja</a:t>
            </a:r>
          </a:p>
        </p:txBody>
      </p:sp>
      <p:sp>
        <p:nvSpPr>
          <p:cNvPr id="2" name="CuadroTexto 1"/>
          <p:cNvSpPr txBox="1"/>
          <p:nvPr/>
        </p:nvSpPr>
        <p:spPr>
          <a:xfrm>
            <a:off x="492124" y="658550"/>
            <a:ext cx="11148737" cy="1384995"/>
          </a:xfrm>
          <a:prstGeom prst="rect">
            <a:avLst/>
          </a:prstGeom>
          <a:noFill/>
        </p:spPr>
        <p:txBody>
          <a:bodyPr wrap="square" rtlCol="0">
            <a:spAutoFit/>
          </a:bodyPr>
          <a:lstStyle/>
          <a:p>
            <a:r>
              <a:rPr lang="es-ES" sz="1800" b="1" dirty="0">
                <a:solidFill>
                  <a:srgbClr val="002060"/>
                </a:solidFill>
              </a:rPr>
              <a:t>Contexto de aplicación:</a:t>
            </a:r>
          </a:p>
          <a:p>
            <a:endParaRPr lang="es-ES" b="1" dirty="0">
              <a:solidFill>
                <a:srgbClr val="002060"/>
              </a:solidFill>
            </a:endParaRPr>
          </a:p>
          <a:p>
            <a:r>
              <a:rPr lang="es-ES" sz="1600" dirty="0"/>
              <a:t>Incremento de la frecuencia e intensidad de </a:t>
            </a:r>
            <a:r>
              <a:rPr lang="es-ES" sz="1800" b="1" dirty="0">
                <a:solidFill>
                  <a:srgbClr val="FF0000"/>
                </a:solidFill>
              </a:rPr>
              <a:t>inundaciones</a:t>
            </a:r>
            <a:r>
              <a:rPr lang="es-ES" sz="1600" dirty="0"/>
              <a:t>, por desbordamiento de ríos, quebradas e insuficiencia de los sistemas de alcantarillado. </a:t>
            </a:r>
          </a:p>
          <a:p>
            <a:r>
              <a:rPr kumimoji="0" lang="es-ES" sz="16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Incremento de la frecuencia de movimientos en masa como </a:t>
            </a:r>
            <a:r>
              <a:rPr kumimoji="0" lang="es-ES" sz="1800" b="1" kern="0" cap="none" spc="0" normalizeH="0" baseline="0" noProof="0" dirty="0">
                <a:solidFill>
                  <a:srgbClr val="FF0000"/>
                </a:solidFill>
                <a:latin typeface="+mj-lt"/>
                <a:ea typeface="Calibri" panose="020F0502020204030204" pitchFamily="34" charset="0"/>
                <a:cs typeface="Times New Roman" panose="02020603050405020304" pitchFamily="18" charset="0"/>
                <a:sym typeface="Arial" panose="020B0604020202020204"/>
              </a:rPr>
              <a:t>deslizamientos</a:t>
            </a:r>
            <a:r>
              <a:rPr lang="es-ES" sz="1800" b="1" kern="0" dirty="0">
                <a:solidFill>
                  <a:srgbClr val="FF0000"/>
                </a:solidFill>
                <a:latin typeface="+mj-lt"/>
                <a:ea typeface="Calibri" panose="020F0502020204030204" pitchFamily="34" charset="0"/>
                <a:cs typeface="Times New Roman" panose="02020603050405020304" pitchFamily="18" charset="0"/>
                <a:sym typeface="Arial" panose="020B0604020202020204"/>
              </a:rPr>
              <a:t>, flujos de lodo y hundimientos</a:t>
            </a:r>
            <a:r>
              <a:rPr lang="es-ES" sz="1600" kern="0" dirty="0">
                <a:latin typeface="+mj-lt"/>
                <a:ea typeface="Calibri" panose="020F0502020204030204" pitchFamily="34" charset="0"/>
                <a:cs typeface="Times New Roman" panose="02020603050405020304" pitchFamily="18" charset="0"/>
                <a:sym typeface="Arial" panose="020B0604020202020204"/>
              </a:rPr>
              <a:t>.</a:t>
            </a:r>
          </a:p>
        </p:txBody>
      </p:sp>
      <p:sp>
        <p:nvSpPr>
          <p:cNvPr id="32" name="CuadroTexto 31"/>
          <p:cNvSpPr txBox="1"/>
          <p:nvPr/>
        </p:nvSpPr>
        <p:spPr>
          <a:xfrm>
            <a:off x="564167" y="2144981"/>
            <a:ext cx="5371977" cy="1600438"/>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El Niño del 1997-1998 </a:t>
            </a:r>
            <a:r>
              <a:rPr kumimoji="0" lang="es-EC" sz="1400" b="1"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las perdidas alcanzaron los 2.882 millones de dólares</a:t>
            </a:r>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 que representaron cerca del 15% del Producto Interno Bruto.</a:t>
            </a:r>
          </a:p>
          <a:p>
            <a:endParaRPr lang="es-EC" kern="0" dirty="0">
              <a:latin typeface="+mj-lt"/>
              <a:ea typeface="Calibri" panose="020F0502020204030204" pitchFamily="34" charset="0"/>
              <a:cs typeface="Times New Roman" panose="02020603050405020304" pitchFamily="18" charset="0"/>
              <a:sym typeface="Arial" panose="020B0604020202020204"/>
            </a:endParaRPr>
          </a:p>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las inundaciones del Litoral de 2008 del Presupuesto General del Estado 111.444.088,00 se asignaron para la atención de emergencia (UNETE, 2008)</a:t>
            </a:r>
            <a:r>
              <a:rPr lang="es-EC" kern="0" dirty="0">
                <a:latin typeface="+mj-lt"/>
                <a:ea typeface="Calibri" panose="020F0502020204030204" pitchFamily="34" charset="0"/>
                <a:cs typeface="Times New Roman" panose="02020603050405020304" pitchFamily="18" charset="0"/>
                <a:sym typeface="Arial" panose="020B0604020202020204"/>
              </a:rPr>
              <a:t>.</a:t>
            </a:r>
            <a:endPar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BB0541EC-1956-49B5-9AE0-C49E89EAAF14}"/>
              </a:ext>
            </a:extLst>
          </p:cNvPr>
          <p:cNvPicPr>
            <a:picLocks noChangeAspect="1"/>
          </p:cNvPicPr>
          <p:nvPr/>
        </p:nvPicPr>
        <p:blipFill>
          <a:blip r:embed="rId2"/>
          <a:stretch>
            <a:fillRect/>
          </a:stretch>
        </p:blipFill>
        <p:spPr>
          <a:xfrm>
            <a:off x="1246167" y="0"/>
            <a:ext cx="9699665" cy="6858000"/>
          </a:xfrm>
          <a:prstGeom prst="rect">
            <a:avLst/>
          </a:prstGeom>
        </p:spPr>
      </p:pic>
    </p:spTree>
    <p:extLst>
      <p:ext uri="{BB962C8B-B14F-4D97-AF65-F5344CB8AC3E}">
        <p14:creationId xmlns:p14="http://schemas.microsoft.com/office/powerpoint/2010/main" val="16072552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8B6EC715-89BA-7CD5-380A-B0C19D9A2F7A}"/>
              </a:ext>
            </a:extLst>
          </p:cNvPr>
          <p:cNvPicPr>
            <a:picLocks noChangeAspect="1"/>
          </p:cNvPicPr>
          <p:nvPr/>
        </p:nvPicPr>
        <p:blipFill>
          <a:blip r:embed="rId2"/>
          <a:stretch>
            <a:fillRect/>
          </a:stretch>
        </p:blipFill>
        <p:spPr>
          <a:xfrm>
            <a:off x="3095625" y="0"/>
            <a:ext cx="6000750" cy="6858000"/>
          </a:xfrm>
          <a:prstGeom prst="rect">
            <a:avLst/>
          </a:prstGeom>
        </p:spPr>
      </p:pic>
    </p:spTree>
    <p:extLst>
      <p:ext uri="{BB962C8B-B14F-4D97-AF65-F5344CB8AC3E}">
        <p14:creationId xmlns:p14="http://schemas.microsoft.com/office/powerpoint/2010/main" val="15980975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0BE5E99-2EA0-4EF5-6F8F-CD86E81A7801}"/>
              </a:ext>
            </a:extLst>
          </p:cNvPr>
          <p:cNvPicPr>
            <a:picLocks noChangeAspect="1"/>
          </p:cNvPicPr>
          <p:nvPr/>
        </p:nvPicPr>
        <p:blipFill>
          <a:blip r:embed="rId2"/>
          <a:stretch>
            <a:fillRect/>
          </a:stretch>
        </p:blipFill>
        <p:spPr>
          <a:xfrm>
            <a:off x="819150" y="1452562"/>
            <a:ext cx="10553700" cy="3952875"/>
          </a:xfrm>
          <a:prstGeom prst="rect">
            <a:avLst/>
          </a:prstGeom>
        </p:spPr>
      </p:pic>
    </p:spTree>
    <p:extLst>
      <p:ext uri="{BB962C8B-B14F-4D97-AF65-F5344CB8AC3E}">
        <p14:creationId xmlns:p14="http://schemas.microsoft.com/office/powerpoint/2010/main" val="41969914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D18744-584B-9DEF-C0AD-DD2ED9E30588}"/>
              </a:ext>
            </a:extLst>
          </p:cNvPr>
          <p:cNvSpPr>
            <a:spLocks noGrp="1"/>
          </p:cNvSpPr>
          <p:nvPr>
            <p:ph type="title"/>
          </p:nvPr>
        </p:nvSpPr>
        <p:spPr/>
        <p:txBody>
          <a:bodyPr/>
          <a:lstStyle/>
          <a:p>
            <a:endParaRPr lang="es-EC"/>
          </a:p>
        </p:txBody>
      </p:sp>
      <p:pic>
        <p:nvPicPr>
          <p:cNvPr id="3" name="WhatsApp Video 2023-05-11 at 9.57.03 AM">
            <a:hlinkClick r:id="" action="ppaction://media"/>
            <a:extLst>
              <a:ext uri="{FF2B5EF4-FFF2-40B4-BE49-F238E27FC236}">
                <a16:creationId xmlns:a16="http://schemas.microsoft.com/office/drawing/2014/main" id="{DC1AE0FB-D3F2-3E59-D623-455E75A9869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25317" y="365125"/>
            <a:ext cx="10938551" cy="6016203"/>
          </a:xfrm>
          <a:prstGeom prst="rect">
            <a:avLst/>
          </a:prstGeom>
        </p:spPr>
      </p:pic>
    </p:spTree>
    <p:extLst>
      <p:ext uri="{BB962C8B-B14F-4D97-AF65-F5344CB8AC3E}">
        <p14:creationId xmlns:p14="http://schemas.microsoft.com/office/powerpoint/2010/main" val="1976947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03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after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11442700" cy="892175"/>
          </a:xfrm>
          <a:prstGeom prst="rect">
            <a:avLst/>
          </a:prstGeom>
          <a:noFill/>
          <a:ln>
            <a:noFill/>
          </a:ln>
        </p:spPr>
        <p:txBody>
          <a:bodyPr spcFirstLastPara="1" wrap="square"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respuesta y recuperación.</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969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970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CuadroTexto 20"/>
          <p:cNvSpPr txBox="1">
            <a:spLocks noChangeArrowheads="1"/>
          </p:cNvSpPr>
          <p:nvPr/>
        </p:nvSpPr>
        <p:spPr bwMode="auto">
          <a:xfrm>
            <a:off x="492125" y="1344613"/>
            <a:ext cx="560387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Activar y liderar 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ejecución del Plan Cantonal de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activación y gestión de la respuesta de las Mesas Técnicas y Grupos de Trabajo del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Declarar la situación de emergencia institucional cuando el caso lo amerite. </a:t>
            </a:r>
          </a:p>
          <a:p>
            <a:pPr marL="358775" marR="0" algn="just">
              <a:spcBef>
                <a:spcPts val="0"/>
              </a:spcBef>
              <a:spcAft>
                <a:spcPts val="0"/>
              </a:spcAft>
              <a:buFont typeface="+mj-lt"/>
              <a:buAutoNum type="arabicPeriod"/>
            </a:pPr>
            <a:r>
              <a:rPr lang="es-MX" altLang="es-EC" sz="1800" dirty="0">
                <a:latin typeface="Calibri" panose="020F0502020204030204" pitchFamily="34" charset="0"/>
                <a:cs typeface="Times New Roman" panose="02020603050405020304" pitchFamily="18" charset="0"/>
              </a:rPr>
              <a:t>Remitir a la SGR las actas y resoluciones generadas en el COE Cantonal, así como también dar seguimiento y velar por el cumplimiento de los compromisos establecidos.</a:t>
            </a:r>
            <a:endParaRPr lang="es-EC" altLang="es-EC" sz="1800" dirty="0">
              <a:latin typeface="Calibri" panose="020F0502020204030204" pitchFamily="34" charset="0"/>
              <a:cs typeface="Times New Roman" panose="02020603050405020304" pitchFamily="18" charset="0"/>
            </a:endParaRPr>
          </a:p>
        </p:txBody>
      </p:sp>
      <p:sp>
        <p:nvSpPr>
          <p:cNvPr id="9" name="CuadroTexto 20"/>
          <p:cNvSpPr txBox="1">
            <a:spLocks noChangeArrowheads="1"/>
          </p:cNvSpPr>
          <p:nvPr/>
        </p:nvSpPr>
        <p:spPr bwMode="auto">
          <a:xfrm>
            <a:off x="6213475" y="1344612"/>
            <a:ext cx="5603875" cy="243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recuperación: </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Realizar las estimaciones del costo de los daños, pérdidas y necesidades de recuperación en cada uno de los ámbitos sectoriales.</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Solicitar a las áreas del GAD municipal y líderes de las Mesas Técnicas del COE Cantonal que ejecuten acciones de rehabilitación y reconstrucción en las áreas afectadas.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4381071"/>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ES" altLang="es-MX"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Gobernadores mantener los COE provinciales activos en el contexto de época lluviosa y Fenómeno del Niño, se solicitará la participación el INAMHI y ERFEN en las sesiones que los Gobernadores consideren pertinente, para brindar información oficial y actualizada a esta instancia de coordinación.</a:t>
            </a:r>
            <a:endParaRPr lang="es-EC"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GAD Cantonales y Provinciales, actualizar y fortalecer los planes de respuesta territoriales tomando en consideración los pronósticos expuestos por los Institutos Técnicos Científicos así como los Lineamientos para Época Lluviosa remitos por la Secretaría de Gestión de Gestión de Riesgos el 08 de octubre de 2022.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COE Provinciales, informar al COE Nacional de la solicitudes de recursos económicos generadas por los Gobiernos Autónomos Descentralizados Cantonales y Provinciales, basados en las declaratorias de emergencia institucionales, de manera que sean presentados por el COE Nacional al Ministerio de Finanzas para su análisis.</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COE cantonales de las provincias de Azuay, Bolívar, Cañar, Carchi, Chimborazo, Cotopaxi, El Oro, Esmeraldas, Guayas, Imbabura, Loja, Los Ríos, Manabí, Santa Elena, Santo Domingo De Los Tsáchilas, Galápagos y a la Subsecretaría de Gobernabilidad en Pichincha, se ejecuten tareas de prevención, en los territorios expuestos a amenazas por inundación y movimientos en masa. La Secretaría de Gestión de Riesgos, a través de sus coordinaciones zonales, brindará los insumos técnicos necesarios para este fin.</a:t>
            </a:r>
            <a:endParaRPr lang="es-ES" altLang="es-EC" sz="1600" dirty="0">
              <a:solidFill>
                <a:schemeClr val="tx1"/>
              </a:solidFill>
              <a:ea typeface="Calibri" panose="020F0502020204030204" pitchFamily="34" charset="0"/>
            </a:endParaRPr>
          </a:p>
          <a:p>
            <a:pPr algn="just" eaLnBrk="1" hangingPunct="1">
              <a:buFont typeface="Arial" panose="020B0604020202020204" pitchFamily="34" charset="0"/>
              <a:buAutoNum type="arabicPeriod"/>
            </a:pPr>
            <a:endParaRPr lang="es-ES" altLang="es-EC" sz="400" dirty="0">
              <a:solidFill>
                <a:schemeClr val="tx1"/>
              </a:solidFill>
              <a:ea typeface="Calibri" panose="020F0502020204030204" pitchFamily="34" charset="0"/>
            </a:endParaRPr>
          </a:p>
        </p:txBody>
      </p:sp>
    </p:spTree>
    <p:extLst>
      <p:ext uri="{BB962C8B-B14F-4D97-AF65-F5344CB8AC3E}">
        <p14:creationId xmlns:p14="http://schemas.microsoft.com/office/powerpoint/2010/main" val="31828225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3440429"/>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presidentes de los COE Cantonales disponer la activación y </a:t>
            </a:r>
            <a:r>
              <a:rPr lang="es-ES" altLang="es-MX" sz="1600" dirty="0" err="1">
                <a:latin typeface="Calibri" panose="020F0502020204030204" pitchFamily="34" charset="0"/>
                <a:ea typeface="Calibri" panose="020F0502020204030204" pitchFamily="34" charset="0"/>
                <a:cs typeface="Times New Roman" panose="02020603050405020304" pitchFamily="18" charset="0"/>
              </a:rPr>
              <a:t>preposicionamiento</a:t>
            </a:r>
            <a:r>
              <a:rPr lang="es-ES" altLang="es-MX" sz="1600" dirty="0">
                <a:latin typeface="Calibri" panose="020F0502020204030204" pitchFamily="34" charset="0"/>
                <a:ea typeface="Calibri" panose="020F0502020204030204" pitchFamily="34" charset="0"/>
                <a:cs typeface="Times New Roman" panose="02020603050405020304" pitchFamily="18" charset="0"/>
              </a:rPr>
              <a:t> de maquinaria y recursos que permitan la reducción de los efectos por época lluviosa basados en los Lineamientos para Época Lluviosa emitidos por la Secretaría de Gestión de Riesgos, disponibles en: https://nube.gestionderiesgos.gob.ec/index.php/s/nSE8scgsdRcxNj7</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el desarrollo y difusión de campañas comunicacionales a través de diferentes medios de comunicación, con el objetivo de mantener informada a la ciudadanía de la situación meteorológica y advertir de posibles eventos que puedan presentarse en sus localidades.</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mantener una coordinación constante con los Coordinadores Zonales de la Secretaría de Gestión de Riesgos y las demás instituciones del Ejecutivo Desconcentrado.</a:t>
            </a:r>
          </a:p>
          <a:p>
            <a:pPr algn="just" eaLnBrk="1" hangingPunct="1">
              <a:lnSpc>
                <a:spcPct val="107000"/>
              </a:lnSpc>
              <a:spcBef>
                <a:spcPts val="600"/>
              </a:spcBef>
              <a:spcAft>
                <a:spcPts val="600"/>
              </a:spcAft>
              <a:buFont typeface="+mj-lt"/>
              <a:buAutoNum type="arabicPeriod" startAt="5"/>
            </a:pPr>
            <a:r>
              <a:rPr lang="es-ES" sz="1600" dirty="0">
                <a:latin typeface="Calibri" panose="020F0502020204030204" pitchFamily="34" charset="0"/>
                <a:cs typeface="Times New Roman" panose="02020603050405020304" pitchFamily="18" charset="0"/>
              </a:rPr>
              <a:t>Solicitar al INAMHI, remita al COE Nacional las brechas institucionales que limitan la generación de información y conocimiento hidrometeorológico, para ser puestas en conocimiento del Ministerio de Finanzas para su soporte</a:t>
            </a:r>
            <a:endParaRPr lang="es-ES" altLang="es-EC" sz="16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33674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5842" name="Grupo 3"/>
          <p:cNvGrpSpPr/>
          <p:nvPr/>
        </p:nvGrpSpPr>
        <p:grpSpPr bwMode="auto">
          <a:xfrm>
            <a:off x="0" y="-9525"/>
            <a:ext cx="12192000" cy="6870700"/>
            <a:chOff x="0" y="-9525"/>
            <a:chExt cx="12192000" cy="6869978"/>
          </a:xfrm>
        </p:grpSpPr>
        <p:pic>
          <p:nvPicPr>
            <p:cNvPr id="35845" name="Google Shape;126;p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525"/>
              <a:ext cx="12192000" cy="686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6" name="Grupo 2"/>
            <p:cNvGrpSpPr/>
            <p:nvPr/>
          </p:nvGrpSpPr>
          <p:grpSpPr bwMode="auto">
            <a:xfrm>
              <a:off x="8468596" y="5724524"/>
              <a:ext cx="3312958" cy="964242"/>
              <a:chOff x="8468596" y="5724524"/>
              <a:chExt cx="3312958" cy="964242"/>
            </a:xfrm>
          </p:grpSpPr>
          <p:sp>
            <p:nvSpPr>
              <p:cNvPr id="2" name="Rectángulo 1"/>
              <p:cNvSpPr/>
              <p:nvPr/>
            </p:nvSpPr>
            <p:spPr bwMode="auto">
              <a:xfrm>
                <a:off x="8601075" y="5723922"/>
                <a:ext cx="3179763" cy="965099"/>
              </a:xfrm>
              <a:prstGeom prst="rect">
                <a:avLst/>
              </a:prstGeom>
              <a:solidFill>
                <a:srgbClr val="2D45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buFont typeface="Arial" panose="020B0604020202020204"/>
                  <a:buNone/>
                  <a:defRPr/>
                </a:pPr>
                <a:endParaRPr lang="es-EC" kern="0"/>
              </a:p>
            </p:txBody>
          </p:sp>
          <p:pic>
            <p:nvPicPr>
              <p:cNvPr id="3584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8596" y="5724524"/>
                <a:ext cx="3312958" cy="861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5843" name="Google Shape;127;p5"/>
          <p:cNvSpPr txBox="1">
            <a:spLocks noChangeArrowheads="1"/>
          </p:cNvSpPr>
          <p:nvPr/>
        </p:nvSpPr>
        <p:spPr bwMode="auto">
          <a:xfrm>
            <a:off x="2651125" y="2773363"/>
            <a:ext cx="63119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9600"/>
            </a:pPr>
            <a:r>
              <a:rPr lang="es-EC" altLang="es-EC" sz="9600">
                <a:solidFill>
                  <a:srgbClr val="FFFFFF"/>
                </a:solidFill>
              </a:rPr>
              <a:t>Gracias</a:t>
            </a:r>
          </a:p>
        </p:txBody>
      </p:sp>
      <p:sp>
        <p:nvSpPr>
          <p:cNvPr id="35844" name="Google Shape;128;p5"/>
          <p:cNvSpPr txBox="1">
            <a:spLocks noChangeArrowheads="1"/>
          </p:cNvSpPr>
          <p:nvPr/>
        </p:nvSpPr>
        <p:spPr bwMode="auto">
          <a:xfrm>
            <a:off x="195263" y="425450"/>
            <a:ext cx="43608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FFFFFF"/>
                </a:solidFill>
              </a:rPr>
              <a:t>Secretaría de Gestión de Riesgos</a:t>
            </a:r>
            <a:endParaRPr lang="es-EC" altLang="es-EC"/>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Gestiones de la SGR. </a:t>
            </a: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uadroTexto 1"/>
          <p:cNvSpPr txBox="1"/>
          <p:nvPr/>
        </p:nvSpPr>
        <p:spPr>
          <a:xfrm>
            <a:off x="492124" y="836712"/>
            <a:ext cx="7009228" cy="5098832"/>
          </a:xfrm>
          <a:prstGeom prst="rect">
            <a:avLst/>
          </a:prstGeom>
          <a:noFill/>
        </p:spPr>
        <p:txBody>
          <a:bodyPr wrap="square" rtlCol="0">
            <a:spAutoFit/>
          </a:bodyPr>
          <a:lstStyle/>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Monitoreo de la evolución del ENOS a través del Equipo ERFEN.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escenario de riesgo, para determinar impactos y daños por cantones y provincia.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de Mesas Técnicas y Grupos de Trabajo del COE Nacional para establecer estrategias y cierre de brechas para la preparación y respuesta.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con Gobernadores para liderar el proceso preparación para la respuesta, a través de los COE Provinciales, en coordinación con la Secretaría de Gestión de Riesgos.</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lineamientos para gestionar los riesgos por la época lluviosa y el fenómeno de El Niño.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Catalogar kits para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Abastecer bodegas de la SGR para la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Gestiones con INAMHI para fortalecer el monitoreo y con EPA para el mantenimiento de canales de riego y represas.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Mapeo de proyectos BDE para la reducción del riesgo de desastres con los GAD Municipales y Provinciales, por un monto de 257.367.532,37 dólares.</a:t>
            </a:r>
            <a:r>
              <a:rPr lang="es-EC" altLang="en-US" sz="1700" b="1" dirty="0">
                <a:latin typeface="Calibri" panose="020F0502020204030204" pitchFamily="34" charset="0"/>
                <a:cs typeface="Calibri" panose="020F0502020204030204" pitchFamily="34" charset="0"/>
              </a:rPr>
              <a:t> </a:t>
            </a:r>
            <a:endParaRPr lang="es-EC" altLang="en-US" sz="1700" dirty="0">
              <a:latin typeface="Calibri" panose="020F0502020204030204" pitchFamily="34" charset="0"/>
              <a:ea typeface="Calibri" panose="020F0502020204030204" pitchFamily="34" charset="0"/>
            </a:endParaRPr>
          </a:p>
        </p:txBody>
      </p:sp>
      <p:grpSp>
        <p:nvGrpSpPr>
          <p:cNvPr id="28" name="Grupo 27"/>
          <p:cNvGrpSpPr/>
          <p:nvPr/>
        </p:nvGrpSpPr>
        <p:grpSpPr>
          <a:xfrm>
            <a:off x="7536160" y="11943"/>
            <a:ext cx="3641725" cy="4454525"/>
            <a:chOff x="6269804" y="797073"/>
            <a:chExt cx="4846400" cy="4961952"/>
          </a:xfrm>
        </p:grpSpPr>
        <p:grpSp>
          <p:nvGrpSpPr>
            <p:cNvPr id="30" name="Grupo 29"/>
            <p:cNvGrpSpPr/>
            <p:nvPr/>
          </p:nvGrpSpPr>
          <p:grpSpPr>
            <a:xfrm>
              <a:off x="6269804" y="797073"/>
              <a:ext cx="4846400" cy="4961952"/>
              <a:chOff x="4392809" y="1048208"/>
              <a:chExt cx="4846400" cy="4961952"/>
            </a:xfrm>
          </p:grpSpPr>
          <p:pic>
            <p:nvPicPr>
              <p:cNvPr id="41" name="Imagen 40"/>
              <p:cNvPicPr>
                <a:picLocks noChangeAspect="1"/>
              </p:cNvPicPr>
              <p:nvPr/>
            </p:nvPicPr>
            <p:blipFill>
              <a:blip r:embed="rId5"/>
              <a:stretch>
                <a:fillRect/>
              </a:stretch>
            </p:blipFill>
            <p:spPr>
              <a:xfrm>
                <a:off x="4392809" y="1048208"/>
                <a:ext cx="4846400" cy="4961952"/>
              </a:xfrm>
              <a:prstGeom prst="rect">
                <a:avLst/>
              </a:prstGeom>
              <a:noFill/>
              <a:ln w="9525" cap="flat" cmpd="sng">
                <a:solidFill>
                  <a:schemeClr val="bg1"/>
                </a:solidFill>
                <a:prstDash val="solid"/>
                <a:miter/>
                <a:headEnd type="none" w="med" len="med"/>
                <a:tailEnd type="none" w="med" len="med"/>
              </a:ln>
            </p:spPr>
          </p:pic>
          <p:pic>
            <p:nvPicPr>
              <p:cNvPr id="42" name="Gráfico 13" descr="Anclar con relleno sólido"/>
              <p:cNvPicPr>
                <a:picLocks noChangeAspect="1"/>
              </p:cNvPicPr>
              <p:nvPr/>
            </p:nvPicPr>
            <p:blipFill>
              <a:blip r:embed="rId6"/>
              <a:stretch>
                <a:fillRect/>
              </a:stretch>
            </p:blipFill>
            <p:spPr>
              <a:xfrm rot="3341259">
                <a:off x="5981327" y="1274217"/>
                <a:ext cx="392768" cy="392768"/>
              </a:xfrm>
              <a:prstGeom prst="rect">
                <a:avLst/>
              </a:prstGeom>
            </p:spPr>
          </p:pic>
          <p:pic>
            <p:nvPicPr>
              <p:cNvPr id="43" name="Gráfico 14" descr="Anclar con relleno sólido"/>
              <p:cNvPicPr>
                <a:picLocks noChangeAspect="1"/>
              </p:cNvPicPr>
              <p:nvPr/>
            </p:nvPicPr>
            <p:blipFill>
              <a:blip r:embed="rId6"/>
              <a:stretch>
                <a:fillRect/>
              </a:stretch>
            </p:blipFill>
            <p:spPr>
              <a:xfrm rot="3341259">
                <a:off x="5397690" y="3198843"/>
                <a:ext cx="392768" cy="392768"/>
              </a:xfrm>
              <a:prstGeom prst="rect">
                <a:avLst/>
              </a:prstGeom>
            </p:spPr>
          </p:pic>
          <p:pic>
            <p:nvPicPr>
              <p:cNvPr id="44" name="Gráfico 15" descr="Anclar con relleno sólido"/>
              <p:cNvPicPr>
                <a:picLocks noChangeAspect="1"/>
              </p:cNvPicPr>
              <p:nvPr/>
            </p:nvPicPr>
            <p:blipFill>
              <a:blip r:embed="rId6"/>
              <a:stretch>
                <a:fillRect/>
              </a:stretch>
            </p:blipFill>
            <p:spPr>
              <a:xfrm rot="3341259">
                <a:off x="6695004" y="1531121"/>
                <a:ext cx="392768" cy="392768"/>
              </a:xfrm>
              <a:prstGeom prst="rect">
                <a:avLst/>
              </a:prstGeom>
            </p:spPr>
          </p:pic>
          <p:pic>
            <p:nvPicPr>
              <p:cNvPr id="45" name="Gráfico 16" descr="Anclar con relleno sólido"/>
              <p:cNvPicPr>
                <a:picLocks noChangeAspect="1"/>
              </p:cNvPicPr>
              <p:nvPr/>
            </p:nvPicPr>
            <p:blipFill>
              <a:blip r:embed="rId6"/>
              <a:stretch>
                <a:fillRect/>
              </a:stretch>
            </p:blipFill>
            <p:spPr>
              <a:xfrm rot="3341259">
                <a:off x="5460468" y="2291680"/>
                <a:ext cx="392768" cy="392768"/>
              </a:xfrm>
              <a:prstGeom prst="rect">
                <a:avLst/>
              </a:prstGeom>
            </p:spPr>
          </p:pic>
          <p:pic>
            <p:nvPicPr>
              <p:cNvPr id="48" name="Gráfico 17" descr="Anclar con relleno sólido"/>
              <p:cNvPicPr>
                <a:picLocks noChangeAspect="1"/>
              </p:cNvPicPr>
              <p:nvPr/>
            </p:nvPicPr>
            <p:blipFill>
              <a:blip r:embed="rId6"/>
              <a:stretch>
                <a:fillRect/>
              </a:stretch>
            </p:blipFill>
            <p:spPr>
              <a:xfrm rot="3341259">
                <a:off x="5778649" y="4784173"/>
                <a:ext cx="392768" cy="392768"/>
              </a:xfrm>
              <a:prstGeom prst="rect">
                <a:avLst/>
              </a:prstGeom>
            </p:spPr>
          </p:pic>
          <p:pic>
            <p:nvPicPr>
              <p:cNvPr id="51" name="Gráfico 18" descr="Anclar con relleno sólido"/>
              <p:cNvPicPr>
                <a:picLocks noChangeAspect="1"/>
              </p:cNvPicPr>
              <p:nvPr/>
            </p:nvPicPr>
            <p:blipFill>
              <a:blip r:embed="rId6"/>
              <a:stretch>
                <a:fillRect/>
              </a:stretch>
            </p:blipFill>
            <p:spPr>
              <a:xfrm rot="3341259">
                <a:off x="6973658" y="3675527"/>
                <a:ext cx="392768" cy="392768"/>
              </a:xfrm>
              <a:prstGeom prst="rect">
                <a:avLst/>
              </a:prstGeom>
            </p:spPr>
          </p:pic>
          <p:pic>
            <p:nvPicPr>
              <p:cNvPr id="54" name="Gráfico 19" descr="Anclar con relleno sólido"/>
              <p:cNvPicPr>
                <a:picLocks noChangeAspect="1"/>
              </p:cNvPicPr>
              <p:nvPr/>
            </p:nvPicPr>
            <p:blipFill>
              <a:blip r:embed="rId6"/>
              <a:stretch>
                <a:fillRect/>
              </a:stretch>
            </p:blipFill>
            <p:spPr>
              <a:xfrm rot="3341259">
                <a:off x="6497924" y="1845071"/>
                <a:ext cx="392768" cy="392768"/>
              </a:xfrm>
              <a:prstGeom prst="rect">
                <a:avLst/>
              </a:prstGeom>
            </p:spPr>
          </p:pic>
          <p:pic>
            <p:nvPicPr>
              <p:cNvPr id="55" name="Gráfico 20" descr="Anclar con relleno sólido"/>
              <p:cNvPicPr>
                <a:picLocks noChangeAspect="1"/>
              </p:cNvPicPr>
              <p:nvPr/>
            </p:nvPicPr>
            <p:blipFill>
              <a:blip r:embed="rId6"/>
              <a:stretch>
                <a:fillRect/>
              </a:stretch>
            </p:blipFill>
            <p:spPr>
              <a:xfrm rot="3341259">
                <a:off x="5568866" y="4305155"/>
                <a:ext cx="392768" cy="392768"/>
              </a:xfrm>
              <a:prstGeom prst="rect">
                <a:avLst/>
              </a:prstGeom>
            </p:spPr>
          </p:pic>
          <p:pic>
            <p:nvPicPr>
              <p:cNvPr id="56" name="Gráfico 21" descr="Anclar con relleno sólido"/>
              <p:cNvPicPr>
                <a:picLocks noChangeAspect="1"/>
              </p:cNvPicPr>
              <p:nvPr/>
            </p:nvPicPr>
            <p:blipFill>
              <a:blip r:embed="rId6"/>
              <a:stretch>
                <a:fillRect/>
              </a:stretch>
            </p:blipFill>
            <p:spPr>
              <a:xfrm rot="3341259">
                <a:off x="6324472" y="2415122"/>
                <a:ext cx="392768" cy="392768"/>
              </a:xfrm>
              <a:prstGeom prst="rect">
                <a:avLst/>
              </a:prstGeom>
            </p:spPr>
          </p:pic>
          <p:pic>
            <p:nvPicPr>
              <p:cNvPr id="57" name="Gráfico 22" descr="Anclar con relleno sólido"/>
              <p:cNvPicPr>
                <a:picLocks noChangeAspect="1"/>
              </p:cNvPicPr>
              <p:nvPr/>
            </p:nvPicPr>
            <p:blipFill>
              <a:blip r:embed="rId6"/>
              <a:stretch>
                <a:fillRect/>
              </a:stretch>
            </p:blipFill>
            <p:spPr>
              <a:xfrm rot="3341259">
                <a:off x="6432317" y="3102161"/>
                <a:ext cx="392768" cy="392768"/>
              </a:xfrm>
              <a:prstGeom prst="rect">
                <a:avLst/>
              </a:prstGeom>
            </p:spPr>
          </p:pic>
          <p:pic>
            <p:nvPicPr>
              <p:cNvPr id="58" name="Gráfico 23" descr="Anclar con relleno sólido"/>
              <p:cNvPicPr>
                <a:picLocks noChangeAspect="1"/>
              </p:cNvPicPr>
              <p:nvPr/>
            </p:nvPicPr>
            <p:blipFill>
              <a:blip r:embed="rId6"/>
              <a:stretch>
                <a:fillRect/>
              </a:stretch>
            </p:blipFill>
            <p:spPr>
              <a:xfrm rot="3341259">
                <a:off x="6902356" y="1327928"/>
                <a:ext cx="392768" cy="392768"/>
              </a:xfrm>
              <a:prstGeom prst="rect">
                <a:avLst/>
              </a:prstGeom>
            </p:spPr>
          </p:pic>
          <p:pic>
            <p:nvPicPr>
              <p:cNvPr id="59" name="Gráfico 24" descr="Anclar con relleno sólido"/>
              <p:cNvPicPr>
                <a:picLocks noChangeAspect="1"/>
              </p:cNvPicPr>
              <p:nvPr/>
            </p:nvPicPr>
            <p:blipFill>
              <a:blip r:embed="rId6"/>
              <a:stretch>
                <a:fillRect/>
              </a:stretch>
            </p:blipFill>
            <p:spPr>
              <a:xfrm rot="3341259">
                <a:off x="6127867" y="3662182"/>
                <a:ext cx="392768" cy="392768"/>
              </a:xfrm>
              <a:prstGeom prst="rect">
                <a:avLst/>
              </a:prstGeom>
            </p:spPr>
          </p:pic>
          <p:pic>
            <p:nvPicPr>
              <p:cNvPr id="60" name="Gráfico 25" descr="Anclar con relleno sólido"/>
              <p:cNvPicPr>
                <a:picLocks noChangeAspect="1"/>
              </p:cNvPicPr>
              <p:nvPr/>
            </p:nvPicPr>
            <p:blipFill>
              <a:blip r:embed="rId6"/>
              <a:stretch>
                <a:fillRect/>
              </a:stretch>
            </p:blipFill>
            <p:spPr>
              <a:xfrm rot="3341259">
                <a:off x="6108466" y="3061166"/>
                <a:ext cx="392768" cy="392768"/>
              </a:xfrm>
              <a:prstGeom prst="rect">
                <a:avLst/>
              </a:prstGeom>
            </p:spPr>
          </p:pic>
          <p:pic>
            <p:nvPicPr>
              <p:cNvPr id="61" name="Gráfico 26" descr="Anclar con relleno sólido"/>
              <p:cNvPicPr>
                <a:picLocks noChangeAspect="1"/>
              </p:cNvPicPr>
              <p:nvPr/>
            </p:nvPicPr>
            <p:blipFill>
              <a:blip r:embed="rId6"/>
              <a:stretch>
                <a:fillRect/>
              </a:stretch>
            </p:blipFill>
            <p:spPr>
              <a:xfrm rot="3341259">
                <a:off x="5854956" y="4127964"/>
                <a:ext cx="392768" cy="392768"/>
              </a:xfrm>
              <a:prstGeom prst="rect">
                <a:avLst/>
              </a:prstGeom>
            </p:spPr>
          </p:pic>
          <p:pic>
            <p:nvPicPr>
              <p:cNvPr id="62" name="Gráfico 27" descr="Anclar con relleno sólido"/>
              <p:cNvPicPr>
                <a:picLocks noChangeAspect="1"/>
              </p:cNvPicPr>
              <p:nvPr/>
            </p:nvPicPr>
            <p:blipFill>
              <a:blip r:embed="rId6"/>
              <a:stretch>
                <a:fillRect/>
              </a:stretch>
            </p:blipFill>
            <p:spPr>
              <a:xfrm rot="3341259">
                <a:off x="4983642" y="3304970"/>
                <a:ext cx="392768" cy="392768"/>
              </a:xfrm>
              <a:prstGeom prst="rect">
                <a:avLst/>
              </a:prstGeom>
            </p:spPr>
          </p:pic>
        </p:grpSp>
        <p:pic>
          <p:nvPicPr>
            <p:cNvPr id="33" name="Gráfico 10" descr="Anclar con relleno sólido"/>
            <p:cNvPicPr>
              <a:picLocks noChangeAspect="1"/>
            </p:cNvPicPr>
            <p:nvPr/>
          </p:nvPicPr>
          <p:blipFill>
            <a:blip r:embed="rId6"/>
            <a:stretch>
              <a:fillRect/>
            </a:stretch>
          </p:blipFill>
          <p:spPr>
            <a:xfrm rot="3341259">
              <a:off x="7639774" y="2552152"/>
              <a:ext cx="392768" cy="392768"/>
            </a:xfrm>
            <a:prstGeom prst="rect">
              <a:avLst/>
            </a:prstGeom>
          </p:spPr>
        </p:pic>
        <p:pic>
          <p:nvPicPr>
            <p:cNvPr id="34" name="Gráfico 11" descr="Anclar con relleno sólido"/>
            <p:cNvPicPr>
              <a:picLocks noChangeAspect="1"/>
            </p:cNvPicPr>
            <p:nvPr/>
          </p:nvPicPr>
          <p:blipFill>
            <a:blip r:embed="rId6"/>
            <a:stretch>
              <a:fillRect/>
            </a:stretch>
          </p:blipFill>
          <p:spPr>
            <a:xfrm rot="3341259">
              <a:off x="7942250" y="1753012"/>
              <a:ext cx="392768" cy="392768"/>
            </a:xfrm>
            <a:prstGeom prst="rect">
              <a:avLst/>
            </a:prstGeom>
          </p:spPr>
        </p:pic>
      </p:grpSp>
      <p:pic>
        <p:nvPicPr>
          <p:cNvPr id="29" name="Imagen 28"/>
          <p:cNvPicPr>
            <a:picLocks noChangeAspect="1"/>
          </p:cNvPicPr>
          <p:nvPr/>
        </p:nvPicPr>
        <p:blipFill>
          <a:blip r:embed="rId7"/>
          <a:stretch>
            <a:fillRect/>
          </a:stretch>
        </p:blipFill>
        <p:spPr>
          <a:xfrm>
            <a:off x="7536160" y="4506155"/>
            <a:ext cx="4568825" cy="1360488"/>
          </a:xfrm>
          <a:prstGeom prst="rect">
            <a:avLst/>
          </a:prstGeom>
          <a:ln w="6350" cap="sq">
            <a:solidFill>
              <a:srgbClr val="000000"/>
            </a:solidFill>
            <a:prstDash val="solid"/>
            <a:miter lim="800000"/>
            <a:headEnd/>
            <a:tailEnd/>
          </a:ln>
          <a:effectLst>
            <a:outerShdw blurRad="50800" dist="38100" dir="2700000" algn="tl" rotWithShape="0">
              <a:srgbClr val="000000">
                <a:alpha val="43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Consideraciones generales para los </a:t>
            </a:r>
            <a:r>
              <a:rPr lang="es-EC" altLang="es-EC" sz="2800" b="1">
                <a:solidFill>
                  <a:srgbClr val="212D5A"/>
                </a:solidFill>
                <a:latin typeface="Calibri" panose="020F0502020204030204" pitchFamily="34" charset="0"/>
                <a:cs typeface="Calibri" panose="020F0502020204030204" pitchFamily="34" charset="0"/>
              </a:rPr>
              <a:t>GAD Municipales.  </a:t>
            </a:r>
            <a:endParaRPr lang="es-EC" altLang="es-EC" sz="2800" b="1" dirty="0">
              <a:solidFill>
                <a:srgbClr val="212D5A"/>
              </a:solidFill>
              <a:latin typeface="Calibri" panose="020F0502020204030204" pitchFamily="34" charset="0"/>
              <a:cs typeface="Calibri" panose="020F0502020204030204" pitchFamily="34" charset="0"/>
            </a:endParaRP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19" name="Group 27"/>
          <p:cNvGrpSpPr/>
          <p:nvPr/>
        </p:nvGrpSpPr>
        <p:grpSpPr bwMode="auto">
          <a:xfrm>
            <a:off x="6657975" y="1196752"/>
            <a:ext cx="3254375" cy="658812"/>
            <a:chOff x="838200" y="5410200"/>
            <a:chExt cx="2590800" cy="609600"/>
          </a:xfrm>
        </p:grpSpPr>
        <p:sp>
          <p:nvSpPr>
            <p:cNvPr id="35" name="Rounded Rectangle 24"/>
            <p:cNvSpPr/>
            <p:nvPr/>
          </p:nvSpPr>
          <p:spPr bwMode="auto">
            <a:xfrm>
              <a:off x="838200" y="5410200"/>
              <a:ext cx="2590800" cy="609600"/>
            </a:xfrm>
            <a:prstGeom prst="roundRect">
              <a:avLst>
                <a:gd name="adj" fmla="val 50000"/>
              </a:avLst>
            </a:prstGeom>
            <a:solidFill>
              <a:srgbClr val="FFC000"/>
            </a:solidFill>
            <a:ln w="9525">
              <a:solidFill>
                <a:schemeClr val="accent3">
                  <a:lumMod val="75000"/>
                </a:schemeClr>
              </a:solidFill>
              <a:round/>
            </a:ln>
          </p:spPr>
          <p:txBody>
            <a:bodyPr anchor="ctr"/>
            <a:lstStyle/>
            <a:p>
              <a:pPr marL="447675" algn="ctr"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Reducción</a:t>
              </a:r>
              <a:r>
                <a:rPr lang="en-US" sz="1800" kern="0" dirty="0">
                  <a:latin typeface="Arial" panose="020B0604020202020204"/>
                  <a:cs typeface="Arial" panose="020B0604020202020204"/>
                </a:rPr>
                <a:t> de </a:t>
              </a:r>
              <a:r>
                <a:rPr lang="en-US" sz="1800" kern="0" dirty="0" err="1">
                  <a:latin typeface="Arial" panose="020B0604020202020204"/>
                  <a:cs typeface="Arial" panose="020B0604020202020204"/>
                </a:rPr>
                <a:t>Riesgos</a:t>
              </a:r>
              <a:r>
                <a:rPr lang="en-US" sz="1800" kern="0" dirty="0">
                  <a:latin typeface="Arial" panose="020B0604020202020204"/>
                  <a:cs typeface="Arial" panose="020B0604020202020204"/>
                </a:rPr>
                <a:t> </a:t>
              </a:r>
            </a:p>
          </p:txBody>
        </p:sp>
        <p:sp>
          <p:nvSpPr>
            <p:cNvPr id="36"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uk-UA" sz="2400" b="1" kern="0" dirty="0">
                  <a:latin typeface="Arial" panose="020B0604020202020204"/>
                  <a:cs typeface="Arial" panose="020B0604020202020204"/>
                </a:rPr>
                <a:t>1</a:t>
              </a:r>
              <a:endParaRPr lang="en-US" sz="2400" b="1" kern="0" dirty="0">
                <a:latin typeface="Arial" panose="020B0604020202020204"/>
                <a:cs typeface="Arial" panose="020B0604020202020204"/>
              </a:endParaRPr>
            </a:p>
          </p:txBody>
        </p:sp>
      </p:grpSp>
      <p:grpSp>
        <p:nvGrpSpPr>
          <p:cNvPr id="13320" name="Group 27"/>
          <p:cNvGrpSpPr/>
          <p:nvPr/>
        </p:nvGrpSpPr>
        <p:grpSpPr bwMode="auto">
          <a:xfrm>
            <a:off x="6657975" y="2193702"/>
            <a:ext cx="3254375" cy="658812"/>
            <a:chOff x="838200" y="5410200"/>
            <a:chExt cx="2590800" cy="609600"/>
          </a:xfrm>
        </p:grpSpPr>
        <p:sp>
          <p:nvSpPr>
            <p:cNvPr id="46" name="Rounded Rectangle 24"/>
            <p:cNvSpPr/>
            <p:nvPr/>
          </p:nvSpPr>
          <p:spPr bwMode="auto">
            <a:xfrm>
              <a:off x="838200" y="5410200"/>
              <a:ext cx="2590800" cy="609600"/>
            </a:xfrm>
            <a:prstGeom prst="roundRect">
              <a:avLst>
                <a:gd name="adj" fmla="val 50000"/>
              </a:avLst>
            </a:prstGeom>
            <a:solidFill>
              <a:srgbClr val="A5A5A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Preparación</a:t>
              </a:r>
              <a:r>
                <a:rPr lang="en-US" sz="1800" kern="0" dirty="0">
                  <a:latin typeface="Arial" panose="020B0604020202020204"/>
                  <a:cs typeface="Arial" panose="020B0604020202020204"/>
                </a:rPr>
                <a:t> para la </a:t>
              </a:r>
              <a:r>
                <a:rPr lang="en-US" sz="1800" kern="0" dirty="0" err="1">
                  <a:latin typeface="Arial" panose="020B0604020202020204"/>
                  <a:cs typeface="Arial" panose="020B0604020202020204"/>
                </a:rPr>
                <a:t>respuesta</a:t>
              </a:r>
              <a:r>
                <a:rPr lang="en-US" sz="1800" kern="0" dirty="0">
                  <a:latin typeface="Arial" panose="020B0604020202020204"/>
                  <a:cs typeface="Arial" panose="020B0604020202020204"/>
                </a:rPr>
                <a:t> </a:t>
              </a:r>
            </a:p>
          </p:txBody>
        </p:sp>
        <p:sp>
          <p:nvSpPr>
            <p:cNvPr id="47"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2</a:t>
              </a:r>
              <a:endParaRPr lang="en-US" sz="2400" b="1" kern="0" dirty="0">
                <a:latin typeface="Arial" panose="020B0604020202020204"/>
                <a:cs typeface="Arial" panose="020B0604020202020204"/>
              </a:endParaRPr>
            </a:p>
          </p:txBody>
        </p:sp>
      </p:grpSp>
      <p:grpSp>
        <p:nvGrpSpPr>
          <p:cNvPr id="13321" name="Group 27"/>
          <p:cNvGrpSpPr/>
          <p:nvPr/>
        </p:nvGrpSpPr>
        <p:grpSpPr bwMode="auto">
          <a:xfrm>
            <a:off x="6657975" y="3185889"/>
            <a:ext cx="3254375" cy="660400"/>
            <a:chOff x="838200" y="5410200"/>
            <a:chExt cx="2590800" cy="609600"/>
          </a:xfrm>
        </p:grpSpPr>
        <p:sp>
          <p:nvSpPr>
            <p:cNvPr id="49" name="Rounded Rectangle 24"/>
            <p:cNvSpPr/>
            <p:nvPr/>
          </p:nvSpPr>
          <p:spPr bwMode="auto">
            <a:xfrm>
              <a:off x="838200" y="5410200"/>
              <a:ext cx="2590800" cy="609600"/>
            </a:xfrm>
            <a:prstGeom prst="roundRect">
              <a:avLst>
                <a:gd name="adj" fmla="val 50000"/>
              </a:avLst>
            </a:prstGeom>
            <a:solidFill>
              <a:srgbClr val="ED7D31"/>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a:latin typeface="Arial" panose="020B0604020202020204"/>
                  <a:cs typeface="Arial" panose="020B0604020202020204"/>
                </a:rPr>
                <a:t>Respuesta a la </a:t>
              </a:r>
              <a:r>
                <a:rPr lang="en-US" sz="1800" kern="0" dirty="0" err="1">
                  <a:latin typeface="Arial" panose="020B0604020202020204"/>
                  <a:cs typeface="Arial" panose="020B0604020202020204"/>
                </a:rPr>
                <a:t>emergencia</a:t>
              </a:r>
              <a:r>
                <a:rPr lang="en-US" sz="1800" kern="0" dirty="0">
                  <a:latin typeface="Arial" panose="020B0604020202020204"/>
                  <a:cs typeface="Arial" panose="020B0604020202020204"/>
                </a:rPr>
                <a:t>  </a:t>
              </a:r>
            </a:p>
          </p:txBody>
        </p:sp>
        <p:sp>
          <p:nvSpPr>
            <p:cNvPr id="50" name="Oval 21"/>
            <p:cNvSpPr/>
            <p:nvPr/>
          </p:nvSpPr>
          <p:spPr bwMode="auto">
            <a:xfrm>
              <a:off x="887488" y="5465885"/>
              <a:ext cx="429694" cy="499697"/>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3</a:t>
              </a:r>
              <a:endParaRPr lang="en-US" sz="2400" b="1" kern="0" dirty="0">
                <a:latin typeface="Arial" panose="020B0604020202020204"/>
                <a:cs typeface="Arial" panose="020B0604020202020204"/>
              </a:endParaRPr>
            </a:p>
          </p:txBody>
        </p:sp>
      </p:grpSp>
      <p:grpSp>
        <p:nvGrpSpPr>
          <p:cNvPr id="13322" name="Group 27"/>
          <p:cNvGrpSpPr/>
          <p:nvPr/>
        </p:nvGrpSpPr>
        <p:grpSpPr bwMode="auto">
          <a:xfrm>
            <a:off x="6657975" y="4179664"/>
            <a:ext cx="3254375" cy="658813"/>
            <a:chOff x="838200" y="5410200"/>
            <a:chExt cx="2590800" cy="609600"/>
          </a:xfrm>
        </p:grpSpPr>
        <p:sp>
          <p:nvSpPr>
            <p:cNvPr id="52" name="Rounded Rectangle 24"/>
            <p:cNvSpPr/>
            <p:nvPr/>
          </p:nvSpPr>
          <p:spPr bwMode="auto">
            <a:xfrm>
              <a:off x="838200" y="5410200"/>
              <a:ext cx="2590800" cy="609600"/>
            </a:xfrm>
            <a:prstGeom prst="roundRect">
              <a:avLst>
                <a:gd name="adj" fmla="val 50000"/>
              </a:avLst>
            </a:prstGeom>
            <a:solidFill>
              <a:srgbClr val="5B9BD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Recuperación</a:t>
              </a:r>
              <a:r>
                <a:rPr lang="en-US" sz="1800" kern="0" dirty="0">
                  <a:latin typeface="Arial" panose="020B0604020202020204"/>
                  <a:cs typeface="Arial" panose="020B0604020202020204"/>
                </a:rPr>
                <a:t>   </a:t>
              </a:r>
            </a:p>
          </p:txBody>
        </p:sp>
        <p:sp>
          <p:nvSpPr>
            <p:cNvPr id="53" name="Oval 21"/>
            <p:cNvSpPr/>
            <p:nvPr/>
          </p:nvSpPr>
          <p:spPr bwMode="auto">
            <a:xfrm>
              <a:off x="887488" y="5466019"/>
              <a:ext cx="429694" cy="499431"/>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4</a:t>
              </a:r>
              <a:endParaRPr lang="en-US" sz="2400" b="1" kern="0" dirty="0">
                <a:latin typeface="Arial" panose="020B0604020202020204"/>
                <a:cs typeface="Arial" panose="020B0604020202020204"/>
              </a:endParaRPr>
            </a:p>
          </p:txBody>
        </p:sp>
      </p:grpSp>
      <p:sp>
        <p:nvSpPr>
          <p:cNvPr id="2" name="CuadroTexto 1"/>
          <p:cNvSpPr txBox="1"/>
          <p:nvPr/>
        </p:nvSpPr>
        <p:spPr>
          <a:xfrm>
            <a:off x="469106" y="1196752"/>
            <a:ext cx="4474766" cy="646331"/>
          </a:xfrm>
          <a:prstGeom prst="rect">
            <a:avLst/>
          </a:prstGeom>
          <a:noFill/>
        </p:spPr>
        <p:txBody>
          <a:bodyPr wrap="square" rtlCol="0">
            <a:spAutoFit/>
          </a:bodyPr>
          <a:lstStyle/>
          <a:p>
            <a:r>
              <a:rPr lang="es-ES" sz="1800" dirty="0"/>
              <a:t>Disminuir el impacto que las lluvias intensas podrían generar en el territorio </a:t>
            </a:r>
            <a:endParaRPr lang="es-EC" sz="1800" dirty="0"/>
          </a:p>
        </p:txBody>
      </p:sp>
      <p:sp>
        <p:nvSpPr>
          <p:cNvPr id="3" name="Flecha: a la derecha 2"/>
          <p:cNvSpPr/>
          <p:nvPr/>
        </p:nvSpPr>
        <p:spPr>
          <a:xfrm>
            <a:off x="5087888" y="1343026"/>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5" name="Rectángulo 4"/>
          <p:cNvSpPr/>
          <p:nvPr/>
        </p:nvSpPr>
        <p:spPr>
          <a:xfrm>
            <a:off x="10058955" y="1196752"/>
            <a:ext cx="573549" cy="3641725"/>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31" name="CuadroTexto 30"/>
          <p:cNvSpPr txBox="1"/>
          <p:nvPr/>
        </p:nvSpPr>
        <p:spPr>
          <a:xfrm>
            <a:off x="469106" y="2147446"/>
            <a:ext cx="4474766" cy="646331"/>
          </a:xfrm>
          <a:prstGeom prst="rect">
            <a:avLst/>
          </a:prstGeom>
          <a:noFill/>
        </p:spPr>
        <p:txBody>
          <a:bodyPr wrap="square" rtlCol="0">
            <a:spAutoFit/>
          </a:bodyPr>
          <a:lstStyle/>
          <a:p>
            <a:r>
              <a:rPr lang="es-ES" sz="1800" dirty="0"/>
              <a:t>Organizarnos y prepararnos para responder ante posibles emergencias </a:t>
            </a:r>
            <a:endParaRPr lang="es-EC" sz="1800" dirty="0"/>
          </a:p>
        </p:txBody>
      </p:sp>
      <p:sp>
        <p:nvSpPr>
          <p:cNvPr id="32" name="Flecha: a la derecha 31"/>
          <p:cNvSpPr/>
          <p:nvPr/>
        </p:nvSpPr>
        <p:spPr>
          <a:xfrm>
            <a:off x="5088380" y="2339182"/>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 name="CuadroTexto 3"/>
          <p:cNvSpPr txBox="1"/>
          <p:nvPr/>
        </p:nvSpPr>
        <p:spPr>
          <a:xfrm>
            <a:off x="10181737" y="1431243"/>
            <a:ext cx="369332" cy="3212739"/>
          </a:xfrm>
          <a:prstGeom prst="rect">
            <a:avLst/>
          </a:prstGeom>
          <a:noFill/>
        </p:spPr>
        <p:txBody>
          <a:bodyPr vert="vert270" wrap="none" rtlCol="0">
            <a:spAutoFit/>
          </a:bodyPr>
          <a:lstStyle/>
          <a:p>
            <a:r>
              <a:rPr lang="es-ES" sz="1200" b="1" dirty="0">
                <a:solidFill>
                  <a:srgbClr val="002060"/>
                </a:solidFill>
              </a:rPr>
              <a:t>ALINEACIÓN DE LA GESTIÓN MUNICIPAL </a:t>
            </a:r>
            <a:endParaRPr lang="es-EC" sz="1200" b="1" dirty="0">
              <a:solidFill>
                <a:srgbClr val="002060"/>
              </a:solidFill>
            </a:endParaRPr>
          </a:p>
        </p:txBody>
      </p:sp>
      <p:sp>
        <p:nvSpPr>
          <p:cNvPr id="37" name="CuadroTexto 36"/>
          <p:cNvSpPr txBox="1"/>
          <p:nvPr/>
        </p:nvSpPr>
        <p:spPr>
          <a:xfrm>
            <a:off x="469106" y="3081555"/>
            <a:ext cx="4474766" cy="646331"/>
          </a:xfrm>
          <a:prstGeom prst="rect">
            <a:avLst/>
          </a:prstGeom>
          <a:noFill/>
        </p:spPr>
        <p:txBody>
          <a:bodyPr wrap="square" rtlCol="0">
            <a:spAutoFit/>
          </a:bodyPr>
          <a:lstStyle/>
          <a:p>
            <a:r>
              <a:rPr lang="es-ES" sz="1800" dirty="0"/>
              <a:t>Coordinar oportunamente las acciones de respuesta y asistencia a la población.</a:t>
            </a:r>
            <a:endParaRPr lang="es-EC" sz="1800" dirty="0"/>
          </a:p>
        </p:txBody>
      </p:sp>
      <p:sp>
        <p:nvSpPr>
          <p:cNvPr id="38" name="CuadroTexto 37"/>
          <p:cNvSpPr txBox="1"/>
          <p:nvPr/>
        </p:nvSpPr>
        <p:spPr>
          <a:xfrm>
            <a:off x="492125" y="4080014"/>
            <a:ext cx="4474766" cy="646331"/>
          </a:xfrm>
          <a:prstGeom prst="rect">
            <a:avLst/>
          </a:prstGeom>
          <a:noFill/>
        </p:spPr>
        <p:txBody>
          <a:bodyPr wrap="square" rtlCol="0">
            <a:spAutoFit/>
          </a:bodyPr>
          <a:lstStyle/>
          <a:p>
            <a:r>
              <a:rPr lang="es-ES" sz="1800" dirty="0"/>
              <a:t>Mejorar las condiciones de desarrollo para los sectores afectados.</a:t>
            </a:r>
            <a:endParaRPr lang="es-EC" sz="1800" dirty="0"/>
          </a:p>
        </p:txBody>
      </p:sp>
      <p:sp>
        <p:nvSpPr>
          <p:cNvPr id="39" name="Flecha: a la derecha 38"/>
          <p:cNvSpPr/>
          <p:nvPr/>
        </p:nvSpPr>
        <p:spPr>
          <a:xfrm>
            <a:off x="5087888" y="3332163"/>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0" name="Flecha: a la derecha 39"/>
          <p:cNvSpPr/>
          <p:nvPr/>
        </p:nvSpPr>
        <p:spPr>
          <a:xfrm>
            <a:off x="5087888" y="4325144"/>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0718A426-F8DD-46C8-93A5-7717F9466B05}"/>
              </a:ext>
            </a:extLst>
          </p:cNvPr>
          <p:cNvPicPr>
            <a:picLocks noChangeAspect="1"/>
          </p:cNvPicPr>
          <p:nvPr/>
        </p:nvPicPr>
        <p:blipFill rotWithShape="1">
          <a:blip r:embed="rId3"/>
          <a:srcRect t="1701" r="30674"/>
          <a:stretch/>
        </p:blipFill>
        <p:spPr>
          <a:xfrm>
            <a:off x="7901548" y="0"/>
            <a:ext cx="4290941" cy="4307205"/>
          </a:xfrm>
          <a:prstGeom prst="rect">
            <a:avLst/>
          </a:prstGeom>
        </p:spPr>
      </p:pic>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3989387"/>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0" name="Rectángulo 9"/>
          <p:cNvSpPr/>
          <p:nvPr/>
        </p:nvSpPr>
        <p:spPr bwMode="auto">
          <a:xfrm>
            <a:off x="8039100" y="4307205"/>
            <a:ext cx="4105275" cy="157607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Parroquias y sectores expuestos.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Población expuesta.</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Elementos esenciales vulnerables.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Infraestructura vial vulnerable.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Medios de vida y de productividad expuestos.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741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74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17415" name="Imagen 10" descr="En Ayacucho se toman medidas para prevenir inundaciones - Gobierno de  Manabí Ecuador"/>
          <p:cNvPicPr>
            <a:picLocks noChangeAspect="1"/>
          </p:cNvPicPr>
          <p:nvPr/>
        </p:nvPicPr>
        <p:blipFill>
          <a:blip r:embed="rId5">
            <a:extLst>
              <a:ext uri="{28A0092B-C50C-407E-A947-70E740481C1C}">
                <a14:useLocalDpi xmlns:a14="http://schemas.microsoft.com/office/drawing/2010/main" val="0"/>
              </a:ext>
            </a:extLst>
          </a:blip>
          <a:srcRect t="13197" b="12672"/>
          <a:stretch>
            <a:fillRect/>
          </a:stretch>
        </p:blipFill>
        <p:spPr bwMode="auto">
          <a:xfrm>
            <a:off x="8035925" y="1344613"/>
            <a:ext cx="4105275" cy="202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ángulo 8"/>
          <p:cNvSpPr/>
          <p:nvPr/>
        </p:nvSpPr>
        <p:spPr bwMode="auto">
          <a:xfrm>
            <a:off x="8039100" y="3489325"/>
            <a:ext cx="4105275" cy="239395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sumideros y alcantarillas.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ríos y quebradas.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riberas para el control de erosión.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obras de encauzamiento de quebradas.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Apertura de canales de drenaje.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Mingas comunitarias para construcción de cunetas de coronación.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945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946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latin typeface="Calibri" panose="020F0502020204030204" pitchFamily="34" charset="0"/>
                <a:ea typeface="Calibri" panose="020F0502020204030204" pitchFamily="34" charset="0"/>
                <a:cs typeface="Times New Roman" panose="02020603050405020304" pitchFamily="18" charset="0"/>
              </a:rPr>
              <a:t>vialidad, riego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3" name="Rectángulo 12"/>
          <p:cNvSpPr/>
          <p:nvPr/>
        </p:nvSpPr>
        <p:spPr bwMode="auto">
          <a:xfrm>
            <a:off x="8039100" y="34893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cunetas viales y alcantarillas de cruce vial.</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canales de riego.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Eliminación de criaderos de mosquito.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fuentes de captación de agua potable.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estaciones y subestaciones de energía. </a:t>
            </a:r>
          </a:p>
        </p:txBody>
      </p:sp>
      <p:pic>
        <p:nvPicPr>
          <p:cNvPr id="19464" name="Picture 2"/>
          <p:cNvPicPr>
            <a:picLocks noChangeAspect="1" noChangeArrowheads="1"/>
          </p:cNvPicPr>
          <p:nvPr/>
        </p:nvPicPr>
        <p:blipFill>
          <a:blip r:embed="rId5">
            <a:extLst>
              <a:ext uri="{28A0092B-C50C-407E-A947-70E740481C1C}">
                <a14:useLocalDpi xmlns:a14="http://schemas.microsoft.com/office/drawing/2010/main" val="0"/>
              </a:ext>
            </a:extLst>
          </a:blip>
          <a:srcRect b="27383"/>
          <a:stretch>
            <a:fillRect/>
          </a:stretch>
        </p:blipFill>
        <p:spPr bwMode="auto">
          <a:xfrm>
            <a:off x="8035925" y="1344613"/>
            <a:ext cx="4105275" cy="201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1507"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150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1" name="Rectángulo 10"/>
          <p:cNvSpPr/>
          <p:nvPr/>
        </p:nvSpPr>
        <p:spPr bwMode="auto">
          <a:xfrm>
            <a:off x="8035925" y="37052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Restricción de permisos de construcción en zonas de mayor riesgo.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Focalizar operativos de control en zonas de mayor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5" name="Imagen 4">
            <a:extLst>
              <a:ext uri="{FF2B5EF4-FFF2-40B4-BE49-F238E27FC236}">
                <a16:creationId xmlns:a16="http://schemas.microsoft.com/office/drawing/2014/main" id="{702159C0-3424-42C4-0171-98163047375D}"/>
              </a:ext>
            </a:extLst>
          </p:cNvPr>
          <p:cNvPicPr>
            <a:picLocks noChangeAspect="1"/>
          </p:cNvPicPr>
          <p:nvPr/>
        </p:nvPicPr>
        <p:blipFill>
          <a:blip r:embed="rId5"/>
          <a:stretch>
            <a:fillRect/>
          </a:stretch>
        </p:blipFill>
        <p:spPr>
          <a:xfrm>
            <a:off x="8035925" y="561043"/>
            <a:ext cx="3960440" cy="303861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355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355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23562" name="Picture 10" descr="Vivienda se desplomó y hay más casas en riesgo en Las Palmas"/>
          <p:cNvPicPr>
            <a:picLocks noChangeAspect="1" noChangeArrowheads="1"/>
          </p:cNvPicPr>
          <p:nvPr/>
        </p:nvPicPr>
        <p:blipFill rotWithShape="1">
          <a:blip r:embed="rId5">
            <a:extLst>
              <a:ext uri="{28A0092B-C50C-407E-A947-70E740481C1C}">
                <a14:useLocalDpi xmlns:a14="http://schemas.microsoft.com/office/drawing/2010/main" val="0"/>
              </a:ext>
            </a:extLst>
          </a:blip>
          <a:srcRect t="16339"/>
          <a:stretch>
            <a:fillRect/>
          </a:stretch>
        </p:blipFill>
        <p:spPr bwMode="auto">
          <a:xfrm>
            <a:off x="8031163" y="1344613"/>
            <a:ext cx="4113211" cy="2580852"/>
          </a:xfrm>
          <a:prstGeom prst="rect">
            <a:avLst/>
          </a:prstGeom>
          <a:noFill/>
          <a:extLst>
            <a:ext uri="{909E8E84-426E-40DD-AFC4-6F175D3DCCD1}">
              <a14:hiddenFill xmlns:a14="http://schemas.microsoft.com/office/drawing/2010/main">
                <a:solidFill>
                  <a:srgbClr val="FFFFFF"/>
                </a:solidFill>
              </a14:hiddenFill>
            </a:ext>
          </a:extLst>
        </p:spPr>
      </p:pic>
      <p:sp>
        <p:nvSpPr>
          <p:cNvPr id="11" name="Rectángulo 10"/>
          <p:cNvSpPr/>
          <p:nvPr/>
        </p:nvSpPr>
        <p:spPr bwMode="auto">
          <a:xfrm>
            <a:off x="8039100" y="4005064"/>
            <a:ext cx="4105275" cy="1655961"/>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Evaluar costo beneficio referente a costos de medidas de mitigación.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Demolición de viviendas.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planes para la recuperación del espacio público. </a:t>
            </a:r>
          </a:p>
        </p:txBody>
      </p:sp>
    </p:spTree>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Lineamientos ELL-ENOS Gobernación</Template>
  <TotalTime>315</TotalTime>
  <Words>3089</Words>
  <Application>Microsoft Office PowerPoint</Application>
  <PresentationFormat>Panorámica</PresentationFormat>
  <Paragraphs>284</Paragraphs>
  <Slides>27</Slides>
  <Notes>18</Notes>
  <HiddenSlides>0</HiddenSlides>
  <MMClips>1</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27</vt:i4>
      </vt:variant>
    </vt:vector>
  </HeadingPairs>
  <TitlesOfParts>
    <vt:vector size="31" baseType="lpstr">
      <vt:lpstr>Arial</vt:lpstr>
      <vt:lpstr>Calibri</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JULIO CESAR CELORIO</dc:creator>
  <cp:lastModifiedBy>Marisabel Freire Feijoo</cp:lastModifiedBy>
  <cp:revision>45</cp:revision>
  <dcterms:created xsi:type="dcterms:W3CDTF">2023-05-08T13:06:00Z</dcterms:created>
  <dcterms:modified xsi:type="dcterms:W3CDTF">2023-05-29T17:57:55Z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774798F6FE9F47AE830045F248159A86</vt:lpwstr>
  </property>
  <property fmtid="{D5CDD505-2E9C-101B-9397-08002B2CF9AE}" pid="3" name="KSOProductBuildVer">
    <vt:lpwstr>1033-11.2.0.11537</vt:lpwstr>
  </property>
</Properties>
</file>