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autoCompressPictures="0">
  <p:sldMasterIdLst>
    <p:sldMasterId id="2147483648" r:id="rId1"/>
  </p:sldMasterIdLst>
  <p:notesMasterIdLst>
    <p:notesMasterId r:id="rId29"/>
  </p:notesMasterIdLst>
  <p:sldIdLst>
    <p:sldId id="256" r:id="rId2"/>
    <p:sldId id="259" r:id="rId3"/>
    <p:sldId id="345" r:id="rId4"/>
    <p:sldId id="344" r:id="rId5"/>
    <p:sldId id="327" r:id="rId6"/>
    <p:sldId id="329" r:id="rId7"/>
    <p:sldId id="330" r:id="rId8"/>
    <p:sldId id="331" r:id="rId9"/>
    <p:sldId id="332" r:id="rId10"/>
    <p:sldId id="326" r:id="rId11"/>
    <p:sldId id="333" r:id="rId12"/>
    <p:sldId id="334" r:id="rId13"/>
    <p:sldId id="335" r:id="rId14"/>
    <p:sldId id="336" r:id="rId15"/>
    <p:sldId id="337" r:id="rId16"/>
    <p:sldId id="350" r:id="rId17"/>
    <p:sldId id="352" r:id="rId18"/>
    <p:sldId id="359" r:id="rId19"/>
    <p:sldId id="355" r:id="rId20"/>
    <p:sldId id="360" r:id="rId21"/>
    <p:sldId id="357" r:id="rId22"/>
    <p:sldId id="358" r:id="rId23"/>
    <p:sldId id="354" r:id="rId24"/>
    <p:sldId id="323" r:id="rId25"/>
    <p:sldId id="347" r:id="rId26"/>
    <p:sldId id="348" r:id="rId27"/>
    <p:sldId id="260" r:id="rId28"/>
  </p:sldIdLst>
  <p:sldSz cx="12192000" cy="6858000"/>
  <p:notesSz cx="12192000" cy="6858000"/>
  <p:defaultTextStyle>
    <a:defPPr>
      <a:defRPr lang="es-EC"/>
    </a:defPPr>
    <a:lvl1pPr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400" kern="1200">
        <a:solidFill>
          <a:srgbClr val="000000"/>
        </a:solidFill>
        <a:latin typeface="Arial" panose="020B0604020202020204" pitchFamily="34" charset="0"/>
        <a:ea typeface="+mn-ea"/>
        <a:cs typeface="Arial" panose="020B0604020202020204" pitchFamily="34" charset="0"/>
      </a:defRPr>
    </a:lvl5pPr>
    <a:lvl6pPr marL="22860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6pPr>
    <a:lvl7pPr marL="27432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7pPr>
    <a:lvl8pPr marL="32004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8pPr>
    <a:lvl9pPr marL="3657600" algn="l" defTabSz="914400" rtl="0" eaLnBrk="1" latinLnBrk="0" hangingPunct="1">
      <a:defRPr sz="1400" kern="1200">
        <a:solidFill>
          <a:srgbClr val="000000"/>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573"/>
    <a:srgbClr val="ED7D31"/>
    <a:srgbClr val="FFC000"/>
    <a:srgbClr val="FFFFFF"/>
    <a:srgbClr val="A5A5A5"/>
    <a:srgbClr val="5B9BD5"/>
    <a:srgbClr val="E2E2E2"/>
    <a:srgbClr val="00B607"/>
    <a:srgbClr val="00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p:cViewPr varScale="1">
        <p:scale>
          <a:sx n="103" d="100"/>
          <a:sy n="103" d="100"/>
        </p:scale>
        <p:origin x="559" y="8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Google Shape;3;n"/>
          <p:cNvSpPr txBox="1">
            <a:spLocks noGrp="1" noChangeArrowheads="1"/>
          </p:cNvSpPr>
          <p:nvPr>
            <p:ph type="hdr" idx="2"/>
          </p:nvPr>
        </p:nvSpPr>
        <p:spPr bwMode="auto">
          <a:xfrm>
            <a:off x="0"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3" name="Google Shape;4;n"/>
          <p:cNvSpPr txBox="1">
            <a:spLocks noGrp="1" noChangeArrowheads="1"/>
          </p:cNvSpPr>
          <p:nvPr>
            <p:ph type="dt" idx="10"/>
          </p:nvPr>
        </p:nvSpPr>
        <p:spPr bwMode="auto">
          <a:xfrm>
            <a:off x="3884613" y="0"/>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lvl1pPr algn="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4" name="Google Shape;5;n"/>
          <p:cNvSpPr>
            <a:spLocks noGrp="1" noRot="1" noChangeAspect="1"/>
          </p:cNvSpPr>
          <p:nvPr>
            <p:ph type="sldImg" idx="3"/>
          </p:nvPr>
        </p:nvSpPr>
        <p:spPr bwMode="auto">
          <a:xfrm>
            <a:off x="685800" y="1143000"/>
            <a:ext cx="5486400" cy="3086100"/>
          </a:xfrm>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w="12700" cap="flat" cmpd="sng">
            <a:solidFill>
              <a:srgbClr val="00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sp>
      <p:sp>
        <p:nvSpPr>
          <p:cNvPr id="10245" name="Google Shape;6;n"/>
          <p:cNvSpPr txBox="1">
            <a:spLocks noGrp="1" noChangeArrowheads="1"/>
          </p:cNvSpPr>
          <p:nvPr>
            <p:ph type="body" idx="1"/>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46" name="Google Shape;7;n"/>
          <p:cNvSpPr txBox="1">
            <a:spLocks noGrp="1" noChangeArrowheads="1"/>
          </p:cNvSpPr>
          <p:nvPr>
            <p:ph type="ftr" idx="11"/>
          </p:nvPr>
        </p:nvSpPr>
        <p:spPr bwMode="auto">
          <a:xfrm>
            <a:off x="0"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eaLnBrk="1" hangingPunct="1">
              <a:buClr>
                <a:srgbClr val="000000"/>
              </a:buClr>
              <a:buSzPts val="1400"/>
              <a:buFont typeface="Arial" panose="020B0604020202020204" pitchFamily="34" charset="0"/>
              <a:buNone/>
              <a:defRPr sz="1200">
                <a:latin typeface="Calibri" panose="020F0502020204030204" pitchFamily="34" charset="0"/>
                <a:cs typeface="Calibri" panose="020F0502020204030204" pitchFamily="34" charset="0"/>
              </a:defRPr>
            </a:lvl1pPr>
          </a:lstStyle>
          <a:p>
            <a:endParaRPr lang="es-EC" altLang="es-EC"/>
          </a:p>
        </p:txBody>
      </p:sp>
      <p:sp>
        <p:nvSpPr>
          <p:cNvPr id="10247" name="Google Shape;8;n"/>
          <p:cNvSpPr txBox="1">
            <a:spLocks noGrp="1" noChangeArrowheads="1"/>
          </p:cNvSpPr>
          <p:nvPr>
            <p:ph type="sldNum" idx="12"/>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b" anchorCtr="0" compatLnSpc="1"/>
          <a:lstStyle>
            <a:lvl1pPr algn="r" eaLnBrk="1" hangingPunct="1">
              <a:buClr>
                <a:srgbClr val="000000"/>
              </a:buClr>
              <a:buSzPts val="1200"/>
              <a:buFont typeface="Arial" panose="020B0604020202020204" pitchFamily="34" charset="0"/>
              <a:buNone/>
              <a:defRPr sz="1200">
                <a:latin typeface="Calibri" panose="020F0502020204030204" pitchFamily="34" charset="0"/>
                <a:cs typeface="Calibri" panose="020F0502020204030204" pitchFamily="34" charset="0"/>
              </a:defRPr>
            </a:lvl1pPr>
          </a:lstStyle>
          <a:p>
            <a:fld id="{3579B0B1-D63C-44BE-9010-E7DA4C53C041}" type="slidenum">
              <a:rPr lang="es-EC" altLang="es-EC"/>
              <a:t>‹Nº›</a:t>
            </a:fld>
            <a:endParaRPr lang="es-EC" altLang="es-EC"/>
          </a:p>
        </p:txBody>
      </p:sp>
    </p:spTree>
  </p:cSld>
  <p:clrMap bg1="lt1" tx1="dk1" bg2="dk2" tx2="lt2" accent1="accent1" accent2="accent2" accent3="accent3" accent4="accent4" accent5="accent5" accent6="accent6" hlink="hlink" folHlink="folHlink"/>
  <p:notesStyle>
    <a:defPPr marR="0" lvl="0" algn="l">
      <a:lnSpc>
        <a:spcPct val="100000"/>
      </a:lnSpc>
      <a:spcBef>
        <a:spcPts val="0"/>
      </a:spcBef>
      <a:spcAft>
        <a:spcPts val="0"/>
      </a:spcAft>
    </a:defPPr>
    <a:lvl1pPr marL="457200"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marL="914400" lvl="1"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marL="1371600" lvl="2"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marL="1828800" lvl="3"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marL="2286000" lvl="4" indent="-228600" algn="l" rtl="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2290" name="Google Shape;85;p1:notes"/>
          <p:cNvSpPr>
            <a:spLocks noGrp="1" noRot="1" noChangeAspect="1" noTextEdit="1"/>
          </p:cNvSpPr>
          <p:nvPr>
            <p:ph type="sldImg" idx="2"/>
          </p:nvPr>
        </p:nvSpPr>
        <p:spPr>
          <a:noFill/>
        </p:spPr>
      </p:sp>
      <p:sp>
        <p:nvSpPr>
          <p:cNvPr id="12291" name="Google Shape;86;p1: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PORTADA 1: SOLO AGREGAR EL TÍTULO DE LA PRESENTACIÓN</a:t>
            </a:r>
          </a:p>
        </p:txBody>
      </p:sp>
      <p:sp>
        <p:nvSpPr>
          <p:cNvPr id="12292" name="Google Shape;87;p1: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F25332A-4CDB-43C9-98EC-3C1233FB42EA}" type="slidenum">
              <a:rPr lang="es-EC" altLang="es-EC"/>
              <a:t>1</a:t>
            </a:fld>
            <a:endParaRPr lang="es-EC" altLang="es-EC"/>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10</a:t>
            </a:fld>
            <a:endParaRPr lang="es-EC" altLang="es-EC"/>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11</a:t>
            </a:fld>
            <a:endParaRPr lang="es-EC" altLang="es-EC"/>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12</a:t>
            </a:fld>
            <a:endParaRPr lang="es-EC" altLang="es-EC"/>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13</a:t>
            </a:fld>
            <a:endParaRPr lang="es-EC" altLang="es-EC"/>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14</a:t>
            </a:fld>
            <a:endParaRPr lang="es-EC" altLang="es-EC"/>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8674" name="Google Shape;114;p4:notes"/>
          <p:cNvSpPr>
            <a:spLocks noGrp="1" noRot="1" noChangeAspect="1" noTextEdit="1"/>
          </p:cNvSpPr>
          <p:nvPr>
            <p:ph type="sldImg" idx="2"/>
          </p:nvPr>
        </p:nvSpPr>
        <p:spPr>
          <a:noFill/>
        </p:spPr>
      </p:sp>
      <p:sp>
        <p:nvSpPr>
          <p:cNvPr id="2867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867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4DBD9E5B-E86E-4EB9-90C7-48E1F9B660C8}" type="slidenum">
              <a:rPr lang="es-EC" altLang="es-EC"/>
              <a:t>15</a:t>
            </a:fld>
            <a:endParaRPr lang="es-EC" altLang="es-EC"/>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30722" name="Google Shape;114;p4:notes"/>
          <p:cNvSpPr>
            <a:spLocks noGrp="1" noRot="1" noChangeAspect="1" noTextEdit="1"/>
          </p:cNvSpPr>
          <p:nvPr>
            <p:ph type="sldImg" idx="2"/>
          </p:nvPr>
        </p:nvSpPr>
        <p:spPr>
          <a:noFill/>
        </p:spPr>
      </p:sp>
      <p:sp>
        <p:nvSpPr>
          <p:cNvPr id="3072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3072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2D4F46D-2B08-431B-9654-D4798F4A4865}" type="slidenum">
              <a:rPr lang="es-EC" altLang="es-EC"/>
              <a:t>24</a:t>
            </a:fld>
            <a:endParaRPr lang="es-EC" altLang="es-EC"/>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25</a:t>
            </a:fld>
            <a:endParaRPr lang="es-EC" altLang="es-EC"/>
          </a:p>
        </p:txBody>
      </p:sp>
    </p:spTree>
    <p:extLst>
      <p:ext uri="{BB962C8B-B14F-4D97-AF65-F5344CB8AC3E}">
        <p14:creationId xmlns:p14="http://schemas.microsoft.com/office/powerpoint/2010/main" val="21129886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26</a:t>
            </a:fld>
            <a:endParaRPr lang="es-EC" altLang="es-EC"/>
          </a:p>
        </p:txBody>
      </p:sp>
    </p:spTree>
    <p:extLst>
      <p:ext uri="{BB962C8B-B14F-4D97-AF65-F5344CB8AC3E}">
        <p14:creationId xmlns:p14="http://schemas.microsoft.com/office/powerpoint/2010/main" val="12132079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2</a:t>
            </a:fld>
            <a:endParaRPr lang="es-EC" altLang="es-EC"/>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3</a:t>
            </a:fld>
            <a:endParaRPr lang="es-EC" altLang="es-EC"/>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4338" name="Google Shape;114;p4:notes"/>
          <p:cNvSpPr>
            <a:spLocks noGrp="1" noRot="1" noChangeAspect="1" noTextEdit="1"/>
          </p:cNvSpPr>
          <p:nvPr>
            <p:ph type="sldImg" idx="2"/>
          </p:nvPr>
        </p:nvSpPr>
        <p:spPr>
          <a:noFill/>
        </p:spPr>
      </p:sp>
      <p:sp>
        <p:nvSpPr>
          <p:cNvPr id="1433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434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648B6C58-7168-40FA-93F5-36534E1D50A8}" type="slidenum">
              <a:rPr lang="es-EC" altLang="es-EC"/>
              <a:t>4</a:t>
            </a:fld>
            <a:endParaRPr lang="es-EC" altLang="es-EC"/>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6386" name="Google Shape;114;p4:notes"/>
          <p:cNvSpPr>
            <a:spLocks noGrp="1" noRot="1" noChangeAspect="1" noTextEdit="1"/>
          </p:cNvSpPr>
          <p:nvPr>
            <p:ph type="sldImg" idx="2"/>
          </p:nvPr>
        </p:nvSpPr>
        <p:spPr>
          <a:noFill/>
        </p:spPr>
      </p:sp>
      <p:sp>
        <p:nvSpPr>
          <p:cNvPr id="16387"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6388"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3CC2BFEC-34B6-44BB-94F6-2D0BB509F5C1}" type="slidenum">
              <a:rPr lang="es-EC" altLang="es-EC"/>
              <a:t>5</a:t>
            </a:fld>
            <a:endParaRPr lang="es-EC" altLang="es-EC"/>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18434" name="Google Shape;114;p4:notes"/>
          <p:cNvSpPr>
            <a:spLocks noGrp="1" noRot="1" noChangeAspect="1" noTextEdit="1"/>
          </p:cNvSpPr>
          <p:nvPr>
            <p:ph type="sldImg" idx="2"/>
          </p:nvPr>
        </p:nvSpPr>
        <p:spPr>
          <a:noFill/>
        </p:spPr>
      </p:sp>
      <p:sp>
        <p:nvSpPr>
          <p:cNvPr id="18435"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18436"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9AF50258-8050-42B0-B8D0-86F5C0CBBDBA}" type="slidenum">
              <a:rPr lang="es-EC" altLang="es-EC"/>
              <a:t>6</a:t>
            </a:fld>
            <a:endParaRPr lang="es-EC" altLang="es-EC"/>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0482" name="Google Shape;114;p4:notes"/>
          <p:cNvSpPr>
            <a:spLocks noGrp="1" noRot="1" noChangeAspect="1" noTextEdit="1"/>
          </p:cNvSpPr>
          <p:nvPr>
            <p:ph type="sldImg" idx="2"/>
          </p:nvPr>
        </p:nvSpPr>
        <p:spPr>
          <a:noFill/>
        </p:spPr>
      </p:sp>
      <p:sp>
        <p:nvSpPr>
          <p:cNvPr id="20483"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0484"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1747021E-2A7D-49E8-AE15-5F092A1CFD46}" type="slidenum">
              <a:rPr lang="es-EC" altLang="es-EC"/>
              <a:t>7</a:t>
            </a:fld>
            <a:endParaRPr lang="es-EC" altLang="es-EC"/>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2530" name="Google Shape;114;p4:notes"/>
          <p:cNvSpPr>
            <a:spLocks noGrp="1" noRot="1" noChangeAspect="1" noTextEdit="1"/>
          </p:cNvSpPr>
          <p:nvPr>
            <p:ph type="sldImg" idx="2"/>
          </p:nvPr>
        </p:nvSpPr>
        <p:spPr>
          <a:noFill/>
        </p:spPr>
      </p:sp>
      <p:sp>
        <p:nvSpPr>
          <p:cNvPr id="22531"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2532"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7DF64FD2-98BB-4C72-A6D8-3B84E7EAF7BD}" type="slidenum">
              <a:rPr lang="es-EC" altLang="es-EC"/>
              <a:t>8</a:t>
            </a:fld>
            <a:endParaRPr lang="es-EC" altLang="es-EC"/>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p:cNvGrpSpPr/>
        <p:nvPr/>
      </p:nvGrpSpPr>
      <p:grpSpPr>
        <a:xfrm>
          <a:off x="0" y="0"/>
          <a:ext cx="0" cy="0"/>
          <a:chOff x="0" y="0"/>
          <a:chExt cx="0" cy="0"/>
        </a:xfrm>
      </p:grpSpPr>
      <p:sp>
        <p:nvSpPr>
          <p:cNvPr id="24578" name="Google Shape;114;p4:notes"/>
          <p:cNvSpPr>
            <a:spLocks noGrp="1" noRot="1" noChangeAspect="1" noTextEdit="1"/>
          </p:cNvSpPr>
          <p:nvPr>
            <p:ph type="sldImg" idx="2"/>
          </p:nvPr>
        </p:nvSpPr>
        <p:spPr>
          <a:noFill/>
        </p:spPr>
      </p:sp>
      <p:sp>
        <p:nvSpPr>
          <p:cNvPr id="24579" name="Google Shape;115;p4:notes"/>
          <p:cNvSpPr txBox="1">
            <a:spLocks noGrp="1" noChangeArrowheads="1"/>
          </p:cNvSpPr>
          <p:nvPr>
            <p:ph type="body" idx="1"/>
          </p:nvPr>
        </p:nvSpPr>
        <p:spPr>
          <a:noFill/>
        </p:spPr>
        <p:txBody>
          <a:bodyPr/>
          <a:lstStyle/>
          <a:p>
            <a:pPr marL="0" indent="0" eaLnBrk="1" hangingPunct="1">
              <a:buSzPts val="1400"/>
            </a:pPr>
            <a:r>
              <a:rPr lang="es-EC" altLang="es-EC" sz="1200">
                <a:latin typeface="Calibri" panose="020F0502020204030204" pitchFamily="34" charset="0"/>
                <a:cs typeface="Calibri" panose="020F0502020204030204" pitchFamily="34" charset="0"/>
              </a:rPr>
              <a:t>CONTENIDO: DIAGRAMACIÓN DE DIAPOSITIVA LIBRE</a:t>
            </a:r>
          </a:p>
        </p:txBody>
      </p:sp>
      <p:sp>
        <p:nvSpPr>
          <p:cNvPr id="24580" name="Google Shape;116;p4:notes"/>
          <p:cNvSpPr>
            <a:spLocks noGrp="1" noChangeArrowheads="1"/>
          </p:cNvSpPr>
          <p:nvPr>
            <p:ph type="sldNum" sz="quarter" idx="12"/>
          </p:nvPr>
        </p:nvSpPr>
        <p:spPr>
          <a:noFill/>
        </p:spPr>
        <p:txBody>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buSzPts val="1400"/>
            </a:pPr>
            <a:fld id="{B92D8572-59C2-45A3-AC40-8DF973050A91}" type="slidenum">
              <a:rPr lang="es-EC" altLang="es-EC"/>
              <a:t>9</a:t>
            </a:fld>
            <a:endParaRPr lang="es-EC" altLang="es-EC"/>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PhAnim="0" matchingName="Diapositiva de título" type="title" userDrawn="1">
  <p:cSld name="TITLE">
    <p:spTree>
      <p:nvGrpSpPr>
        <p:cNvPr id="1" name=""/>
        <p:cNvGrpSpPr/>
        <p:nvPr/>
      </p:nvGrpSpPr>
      <p:grpSpPr bwMode="auto">
        <a:xfrm>
          <a:off x="0" y="0"/>
          <a:ext cx="0" cy="0"/>
          <a:chOff x="0" y="0"/>
          <a:chExt cx="0" cy="0"/>
        </a:xfrm>
      </p:grpSpPr>
      <p:sp>
        <p:nvSpPr>
          <p:cNvPr id="16" name="Google Shape;16;p7"/>
          <p:cNvSpPr txBox="1">
            <a:spLocks noGrp="1"/>
          </p:cNvSpPr>
          <p:nvPr>
            <p:ph type="ctrTitle"/>
          </p:nvPr>
        </p:nvSpPr>
        <p:spPr bwMode="auto">
          <a:xfrm>
            <a:off x="1524000" y="1122363"/>
            <a:ext cx="9144000" cy="2387600"/>
          </a:xfrm>
          <a:prstGeom prst="rect">
            <a:avLst/>
          </a:prstGeom>
          <a:noFill/>
          <a:ln>
            <a:noFill/>
          </a:ln>
        </p:spPr>
        <p:txBody>
          <a:bodyPr spcFirstLastPara="1" anchor="b">
            <a:normAutofit/>
          </a:bodyPr>
          <a:lstStyle>
            <a:lvl1pPr lvl="0" algn="ctr">
              <a:lnSpc>
                <a:spcPct val="90000"/>
              </a:lnSpc>
              <a:spcBef>
                <a:spcPts val="0"/>
              </a:spcBef>
              <a:spcAft>
                <a:spcPts val="0"/>
              </a:spcAft>
              <a:buClr>
                <a:schemeClr val="dk1"/>
              </a:buClr>
              <a:buSzPts val="6000"/>
              <a:buFont typeface="Calibri" panose="020F0502020204030204"/>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17" name="Google Shape;17;p7"/>
          <p:cNvSpPr txBox="1">
            <a:spLocks noGrp="1"/>
          </p:cNvSpPr>
          <p:nvPr>
            <p:ph type="subTitle" idx="1" hasCustomPrompt="1"/>
          </p:nvPr>
        </p:nvSpPr>
        <p:spPr bwMode="auto">
          <a:xfrm>
            <a:off x="1524000" y="3602038"/>
            <a:ext cx="9144000" cy="1655762"/>
          </a:xfrm>
          <a:prstGeom prst="rect">
            <a:avLst/>
          </a:prstGeom>
          <a:noFill/>
          <a:ln>
            <a:noFill/>
          </a:ln>
        </p:spPr>
        <p:txBody>
          <a:bodyPr spcFirstLastPara="1">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s-ES"/>
              <a:t>Haga clic para modificar el estilo de subtítulo del patrón</a:t>
            </a:r>
          </a:p>
        </p:txBody>
      </p:sp>
      <p:sp>
        <p:nvSpPr>
          <p:cNvPr id="4" name="Google Shape;18;p7"/>
          <p:cNvSpPr txBox="1">
            <a:spLocks noGrp="1" noChangeArrowheads="1"/>
          </p:cNvSpPr>
          <p:nvPr>
            <p:ph type="dt" idx="10"/>
          </p:nvPr>
        </p:nvSpPr>
        <p:spPr/>
        <p:txBody>
          <a:bodyPr/>
          <a:lstStyle>
            <a:lvl1pPr>
              <a:defRPr/>
            </a:lvl1pPr>
          </a:lstStyle>
          <a:p>
            <a:endParaRPr lang="es-EC" altLang="es-EC"/>
          </a:p>
        </p:txBody>
      </p:sp>
      <p:sp>
        <p:nvSpPr>
          <p:cNvPr id="5" name="Google Shape;19;p7"/>
          <p:cNvSpPr txBox="1">
            <a:spLocks noGrp="1" noChangeArrowheads="1"/>
          </p:cNvSpPr>
          <p:nvPr>
            <p:ph type="ftr" idx="11"/>
          </p:nvPr>
        </p:nvSpPr>
        <p:spPr/>
        <p:txBody>
          <a:bodyPr/>
          <a:lstStyle>
            <a:lvl1pPr>
              <a:defRPr/>
            </a:lvl1pPr>
          </a:lstStyle>
          <a:p>
            <a:endParaRPr lang="es-EC" altLang="es-EC"/>
          </a:p>
        </p:txBody>
      </p:sp>
      <p:sp>
        <p:nvSpPr>
          <p:cNvPr id="6" name="Google Shape;20;p7"/>
          <p:cNvSpPr txBox="1">
            <a:spLocks noGrp="1" noChangeArrowheads="1"/>
          </p:cNvSpPr>
          <p:nvPr>
            <p:ph type="sldNum" idx="12"/>
          </p:nvPr>
        </p:nvSpPr>
        <p:spPr/>
        <p:txBody>
          <a:bodyPr/>
          <a:lstStyle>
            <a:lvl1pPr>
              <a:defRPr/>
            </a:lvl1pPr>
          </a:lstStyle>
          <a:p>
            <a:fld id="{853FD1BB-B66B-445D-93C3-3073FAEBA7BC}" type="slidenum">
              <a:rPr lang="es-EC" altLang="es-EC"/>
              <a:t>‹Nº›</a:t>
            </a:fld>
            <a:endParaRPr lang="es-EC" altLang="es-EC"/>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PhAnim="0" matchingName="Solo el título" type="titleOnly" userDrawn="1">
  <p:cSld name="TITLE_ONLY">
    <p:spTree>
      <p:nvGrpSpPr>
        <p:cNvPr id="1" name=""/>
        <p:cNvGrpSpPr/>
        <p:nvPr/>
      </p:nvGrpSpPr>
      <p:grpSpPr bwMode="auto">
        <a:xfrm>
          <a:off x="0" y="0"/>
          <a:ext cx="0" cy="0"/>
          <a:chOff x="0" y="0"/>
          <a:chExt cx="0" cy="0"/>
        </a:xfrm>
      </p:grpSpPr>
      <p:sp>
        <p:nvSpPr>
          <p:cNvPr id="50" name="Google Shape;50;p12"/>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3" name="Google Shape;51;p12"/>
          <p:cNvSpPr txBox="1">
            <a:spLocks noGrp="1" noChangeArrowheads="1"/>
          </p:cNvSpPr>
          <p:nvPr>
            <p:ph type="dt" idx="10"/>
          </p:nvPr>
        </p:nvSpPr>
        <p:spPr/>
        <p:txBody>
          <a:bodyPr/>
          <a:lstStyle>
            <a:lvl1pPr>
              <a:defRPr/>
            </a:lvl1pPr>
          </a:lstStyle>
          <a:p>
            <a:endParaRPr lang="es-EC" altLang="es-EC"/>
          </a:p>
        </p:txBody>
      </p:sp>
      <p:sp>
        <p:nvSpPr>
          <p:cNvPr id="4" name="Google Shape;52;p12"/>
          <p:cNvSpPr txBox="1">
            <a:spLocks noGrp="1" noChangeArrowheads="1"/>
          </p:cNvSpPr>
          <p:nvPr>
            <p:ph type="ftr" idx="11"/>
          </p:nvPr>
        </p:nvSpPr>
        <p:spPr/>
        <p:txBody>
          <a:bodyPr/>
          <a:lstStyle>
            <a:lvl1pPr>
              <a:defRPr/>
            </a:lvl1pPr>
          </a:lstStyle>
          <a:p>
            <a:endParaRPr lang="es-EC" altLang="es-EC"/>
          </a:p>
        </p:txBody>
      </p:sp>
      <p:sp>
        <p:nvSpPr>
          <p:cNvPr id="5" name="Google Shape;53;p12"/>
          <p:cNvSpPr txBox="1">
            <a:spLocks noGrp="1" noChangeArrowheads="1"/>
          </p:cNvSpPr>
          <p:nvPr>
            <p:ph type="sldNum" idx="12"/>
          </p:nvPr>
        </p:nvSpPr>
        <p:spPr/>
        <p:txBody>
          <a:bodyPr/>
          <a:lstStyle>
            <a:lvl1pPr>
              <a:defRPr/>
            </a:lvl1pPr>
          </a:lstStyle>
          <a:p>
            <a:fld id="{EDCE87E3-601E-4D8F-A0F3-1C391DED39E4}" type="slidenum">
              <a:rPr lang="es-EC" altLang="es-EC"/>
              <a:t>‹Nº›</a:t>
            </a:fld>
            <a:endParaRPr lang="es-EC" altLang="es-EC"/>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PhAnim="0" matchingName="En blanco" type="blank" userDrawn="1">
  <p:cSld name="En blanco">
    <p:spTree>
      <p:nvGrpSpPr>
        <p:cNvPr id="1" name=""/>
        <p:cNvGrpSpPr/>
        <p:nvPr/>
      </p:nvGrpSpPr>
      <p:grpSpPr bwMode="auto">
        <a:xfrm>
          <a:off x="0" y="0"/>
          <a:ext cx="0" cy="0"/>
          <a:chOff x="0" y="0"/>
          <a:chExt cx="0" cy="0"/>
        </a:xfrm>
      </p:grpSpPr>
      <p:sp>
        <p:nvSpPr>
          <p:cNvPr id="2" name="Google Shape;55;p13"/>
          <p:cNvSpPr txBox="1">
            <a:spLocks noGrp="1" noChangeArrowheads="1"/>
          </p:cNvSpPr>
          <p:nvPr>
            <p:ph type="dt" idx="10"/>
          </p:nvPr>
        </p:nvSpPr>
        <p:spPr/>
        <p:txBody>
          <a:bodyPr/>
          <a:lstStyle>
            <a:lvl1pPr>
              <a:defRPr/>
            </a:lvl1pPr>
          </a:lstStyle>
          <a:p>
            <a:endParaRPr lang="es-EC" altLang="es-EC"/>
          </a:p>
        </p:txBody>
      </p:sp>
      <p:sp>
        <p:nvSpPr>
          <p:cNvPr id="3" name="Google Shape;56;p13"/>
          <p:cNvSpPr txBox="1">
            <a:spLocks noGrp="1" noChangeArrowheads="1"/>
          </p:cNvSpPr>
          <p:nvPr>
            <p:ph type="ftr" idx="11"/>
          </p:nvPr>
        </p:nvSpPr>
        <p:spPr/>
        <p:txBody>
          <a:bodyPr/>
          <a:lstStyle>
            <a:lvl1pPr>
              <a:defRPr/>
            </a:lvl1pPr>
          </a:lstStyle>
          <a:p>
            <a:endParaRPr lang="es-EC" altLang="es-EC"/>
          </a:p>
        </p:txBody>
      </p:sp>
      <p:sp>
        <p:nvSpPr>
          <p:cNvPr id="4" name="Google Shape;57;p13"/>
          <p:cNvSpPr txBox="1">
            <a:spLocks noGrp="1" noChangeArrowheads="1"/>
          </p:cNvSpPr>
          <p:nvPr>
            <p:ph type="sldNum" idx="12"/>
          </p:nvPr>
        </p:nvSpPr>
        <p:spPr/>
        <p:txBody>
          <a:bodyPr/>
          <a:lstStyle>
            <a:lvl1pPr>
              <a:defRPr/>
            </a:lvl1pPr>
          </a:lstStyle>
          <a:p>
            <a:fld id="{CCF79D30-AA20-4A15-9098-D2B197728631}" type="slidenum">
              <a:rPr lang="es-EC" altLang="es-EC"/>
              <a:t>‹Nº›</a:t>
            </a:fld>
            <a:endParaRPr lang="es-EC" altLang="es-EC"/>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PhAnim="0" matchingName="Contenido con título" type="objTx" userDrawn="1">
  <p:cSld name="OBJECT_WITH_CAPTION_TEXT">
    <p:spTree>
      <p:nvGrpSpPr>
        <p:cNvPr id="1" name=""/>
        <p:cNvGrpSpPr/>
        <p:nvPr/>
      </p:nvGrpSpPr>
      <p:grpSpPr bwMode="auto">
        <a:xfrm>
          <a:off x="0" y="0"/>
          <a:ext cx="0" cy="0"/>
          <a:chOff x="0" y="0"/>
          <a:chExt cx="0" cy="0"/>
        </a:xfrm>
      </p:grpSpPr>
      <p:sp>
        <p:nvSpPr>
          <p:cNvPr id="59" name="Google Shape;59;p14"/>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0" name="Google Shape;60;p14"/>
          <p:cNvSpPr txBox="1">
            <a:spLocks noGrp="1"/>
          </p:cNvSpPr>
          <p:nvPr>
            <p:ph type="body" idx="1" hasCustomPrompt="1"/>
          </p:nvPr>
        </p:nvSpPr>
        <p:spPr bwMode="auto">
          <a:xfrm>
            <a:off x="5183188" y="987425"/>
            <a:ext cx="6172200" cy="4873625"/>
          </a:xfrm>
          <a:prstGeom prst="rect">
            <a:avLst/>
          </a:prstGeom>
          <a:noFill/>
          <a:ln>
            <a:noFill/>
          </a:ln>
        </p:spPr>
        <p:txBody>
          <a:bodyPr spcFirstLastPara="1">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pPr lvl="0"/>
            <a:r>
              <a:rPr lang="es-ES"/>
              <a:t>Haga clic para modificar los estilos de texto del patrón</a:t>
            </a:r>
          </a:p>
        </p:txBody>
      </p:sp>
      <p:sp>
        <p:nvSpPr>
          <p:cNvPr id="61" name="Google Shape;61;p14"/>
          <p:cNvSpPr txBox="1">
            <a:spLocks noGrp="1"/>
          </p:cNvSpPr>
          <p:nvPr>
            <p:ph type="body" idx="2"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2;p14"/>
          <p:cNvSpPr txBox="1">
            <a:spLocks noGrp="1" noChangeArrowheads="1"/>
          </p:cNvSpPr>
          <p:nvPr>
            <p:ph type="dt" idx="10"/>
          </p:nvPr>
        </p:nvSpPr>
        <p:spPr/>
        <p:txBody>
          <a:bodyPr/>
          <a:lstStyle>
            <a:lvl1pPr>
              <a:defRPr/>
            </a:lvl1pPr>
          </a:lstStyle>
          <a:p>
            <a:endParaRPr lang="es-EC" altLang="es-EC"/>
          </a:p>
        </p:txBody>
      </p:sp>
      <p:sp>
        <p:nvSpPr>
          <p:cNvPr id="6" name="Google Shape;63;p14"/>
          <p:cNvSpPr txBox="1">
            <a:spLocks noGrp="1" noChangeArrowheads="1"/>
          </p:cNvSpPr>
          <p:nvPr>
            <p:ph type="ftr" idx="11"/>
          </p:nvPr>
        </p:nvSpPr>
        <p:spPr/>
        <p:txBody>
          <a:bodyPr/>
          <a:lstStyle>
            <a:lvl1pPr>
              <a:defRPr/>
            </a:lvl1pPr>
          </a:lstStyle>
          <a:p>
            <a:endParaRPr lang="es-EC" altLang="es-EC"/>
          </a:p>
        </p:txBody>
      </p:sp>
      <p:sp>
        <p:nvSpPr>
          <p:cNvPr id="7" name="Google Shape;64;p14"/>
          <p:cNvSpPr txBox="1">
            <a:spLocks noGrp="1" noChangeArrowheads="1"/>
          </p:cNvSpPr>
          <p:nvPr>
            <p:ph type="sldNum" idx="12"/>
          </p:nvPr>
        </p:nvSpPr>
        <p:spPr/>
        <p:txBody>
          <a:bodyPr/>
          <a:lstStyle>
            <a:lvl1pPr>
              <a:defRPr/>
            </a:lvl1pPr>
          </a:lstStyle>
          <a:p>
            <a:fld id="{53CE7764-7504-4409-B463-AA6B82AA8A31}" type="slidenum">
              <a:rPr lang="es-EC" altLang="es-EC"/>
              <a:t>‹Nº›</a:t>
            </a:fld>
            <a:endParaRPr lang="es-EC" altLang="es-EC"/>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PhAnim="0" matchingName="Imagen con título" type="picTx" userDrawn="1">
  <p:cSld name="PICTURE_WITH_CAPTION_TEXT">
    <p:spTree>
      <p:nvGrpSpPr>
        <p:cNvPr id="1" name=""/>
        <p:cNvGrpSpPr/>
        <p:nvPr/>
      </p:nvGrpSpPr>
      <p:grpSpPr bwMode="auto">
        <a:xfrm>
          <a:off x="0" y="0"/>
          <a:ext cx="0" cy="0"/>
          <a:chOff x="0" y="0"/>
          <a:chExt cx="0" cy="0"/>
        </a:xfrm>
      </p:grpSpPr>
      <p:sp>
        <p:nvSpPr>
          <p:cNvPr id="66" name="Google Shape;66;p15"/>
          <p:cNvSpPr txBox="1">
            <a:spLocks noGrp="1"/>
          </p:cNvSpPr>
          <p:nvPr>
            <p:ph type="title"/>
          </p:nvPr>
        </p:nvSpPr>
        <p:spPr bwMode="auto">
          <a:xfrm>
            <a:off x="839788" y="457200"/>
            <a:ext cx="3932237" cy="1600200"/>
          </a:xfrm>
          <a:prstGeom prst="rect">
            <a:avLst/>
          </a:prstGeom>
          <a:noFill/>
          <a:ln>
            <a:noFill/>
          </a:ln>
        </p:spPr>
        <p:txBody>
          <a:bodyPr spcFirstLastPara="1" anchor="b">
            <a:normAutofit/>
          </a:bodyPr>
          <a:lstStyle>
            <a:lvl1pPr lvl="0" algn="l">
              <a:lnSpc>
                <a:spcPct val="90000"/>
              </a:lnSpc>
              <a:spcBef>
                <a:spcPts val="0"/>
              </a:spcBef>
              <a:spcAft>
                <a:spcPts val="0"/>
              </a:spcAft>
              <a:buClr>
                <a:schemeClr val="dk1"/>
              </a:buClr>
              <a:buSzPts val="3200"/>
              <a:buFont typeface="Calibri" panose="020F0502020204030204"/>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67" name="Google Shape;67;p15"/>
          <p:cNvSpPr>
            <a:spLocks noGrp="1"/>
          </p:cNvSpPr>
          <p:nvPr>
            <p:ph type="pic" idx="2"/>
          </p:nvPr>
        </p:nvSpPr>
        <p:spPr bwMode="auto">
          <a:xfrm>
            <a:off x="5183188" y="987425"/>
            <a:ext cx="6172200" cy="4873625"/>
          </a:xfrm>
          <a:prstGeom prst="rect">
            <a:avLst/>
          </a:prstGeom>
          <a:noFill/>
          <a:ln>
            <a:noFill/>
          </a:ln>
        </p:spPr>
      </p:sp>
      <p:sp>
        <p:nvSpPr>
          <p:cNvPr id="68" name="Google Shape;68;p15"/>
          <p:cNvSpPr txBox="1">
            <a:spLocks noGrp="1"/>
          </p:cNvSpPr>
          <p:nvPr>
            <p:ph type="body" idx="1" hasCustomPrompt="1"/>
          </p:nvPr>
        </p:nvSpPr>
        <p:spPr bwMode="auto">
          <a:xfrm>
            <a:off x="839788" y="2057400"/>
            <a:ext cx="3932237" cy="3811588"/>
          </a:xfrm>
          <a:prstGeom prst="rect">
            <a:avLst/>
          </a:prstGeom>
          <a:noFill/>
          <a:ln>
            <a:noFill/>
          </a:ln>
        </p:spPr>
        <p:txBody>
          <a:bodyPr spcFirstLastPara="1">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pPr lvl="0"/>
            <a:r>
              <a:rPr lang="es-ES"/>
              <a:t>Haga clic para modificar los estilos de texto del patrón</a:t>
            </a:r>
          </a:p>
        </p:txBody>
      </p:sp>
      <p:sp>
        <p:nvSpPr>
          <p:cNvPr id="5" name="Google Shape;69;p15"/>
          <p:cNvSpPr txBox="1">
            <a:spLocks noGrp="1" noChangeArrowheads="1"/>
          </p:cNvSpPr>
          <p:nvPr>
            <p:ph type="dt" idx="10"/>
          </p:nvPr>
        </p:nvSpPr>
        <p:spPr/>
        <p:txBody>
          <a:bodyPr/>
          <a:lstStyle>
            <a:lvl1pPr>
              <a:defRPr/>
            </a:lvl1pPr>
          </a:lstStyle>
          <a:p>
            <a:endParaRPr lang="es-EC" altLang="es-EC"/>
          </a:p>
        </p:txBody>
      </p:sp>
      <p:sp>
        <p:nvSpPr>
          <p:cNvPr id="6" name="Google Shape;70;p15"/>
          <p:cNvSpPr txBox="1">
            <a:spLocks noGrp="1" noChangeArrowheads="1"/>
          </p:cNvSpPr>
          <p:nvPr>
            <p:ph type="ftr" idx="11"/>
          </p:nvPr>
        </p:nvSpPr>
        <p:spPr/>
        <p:txBody>
          <a:bodyPr/>
          <a:lstStyle>
            <a:lvl1pPr>
              <a:defRPr/>
            </a:lvl1pPr>
          </a:lstStyle>
          <a:p>
            <a:endParaRPr lang="es-EC" altLang="es-EC"/>
          </a:p>
        </p:txBody>
      </p:sp>
      <p:sp>
        <p:nvSpPr>
          <p:cNvPr id="7" name="Google Shape;71;p15"/>
          <p:cNvSpPr txBox="1">
            <a:spLocks noGrp="1" noChangeArrowheads="1"/>
          </p:cNvSpPr>
          <p:nvPr>
            <p:ph type="sldNum" idx="12"/>
          </p:nvPr>
        </p:nvSpPr>
        <p:spPr/>
        <p:txBody>
          <a:bodyPr/>
          <a:lstStyle>
            <a:lvl1pPr>
              <a:defRPr/>
            </a:lvl1pPr>
          </a:lstStyle>
          <a:p>
            <a:fld id="{AE13C1BA-A602-4961-81C5-2978353370EF}" type="slidenum">
              <a:rPr lang="es-EC" altLang="es-EC"/>
              <a:t>‹Nº›</a:t>
            </a:fld>
            <a:endParaRPr lang="es-EC" altLang="es-EC"/>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PhAnim="0" matchingName="Título y texto vertical" type="vertTx" userDrawn="1">
  <p:cSld name="VERTICAL_TEXT">
    <p:spTree>
      <p:nvGrpSpPr>
        <p:cNvPr id="1" name=""/>
        <p:cNvGrpSpPr/>
        <p:nvPr/>
      </p:nvGrpSpPr>
      <p:grpSpPr bwMode="auto">
        <a:xfrm>
          <a:off x="0" y="0"/>
          <a:ext cx="0" cy="0"/>
          <a:chOff x="0" y="0"/>
          <a:chExt cx="0" cy="0"/>
        </a:xfrm>
      </p:grpSpPr>
      <p:sp>
        <p:nvSpPr>
          <p:cNvPr id="73" name="Google Shape;73;p16"/>
          <p:cNvSpPr txBox="1">
            <a:spLocks noGrp="1"/>
          </p:cNvSpPr>
          <p:nvPr>
            <p:ph type="title"/>
          </p:nvPr>
        </p:nvSpPr>
        <p:spPr bwMode="auto">
          <a:xfrm>
            <a:off x="838200" y="365125"/>
            <a:ext cx="10515600" cy="1325563"/>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74" name="Google Shape;74;p16"/>
          <p:cNvSpPr txBox="1">
            <a:spLocks noGrp="1"/>
          </p:cNvSpPr>
          <p:nvPr>
            <p:ph type="body" idx="1" hasCustomPrompt="1"/>
          </p:nvPr>
        </p:nvSpPr>
        <p:spPr bwMode="auto">
          <a:xfrm rot="5400000">
            <a:off x="3920331" y="-1256506"/>
            <a:ext cx="4351338" cy="105156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75;p16"/>
          <p:cNvSpPr txBox="1">
            <a:spLocks noGrp="1" noChangeArrowheads="1"/>
          </p:cNvSpPr>
          <p:nvPr>
            <p:ph type="dt" idx="10"/>
          </p:nvPr>
        </p:nvSpPr>
        <p:spPr/>
        <p:txBody>
          <a:bodyPr/>
          <a:lstStyle>
            <a:lvl1pPr>
              <a:defRPr/>
            </a:lvl1pPr>
          </a:lstStyle>
          <a:p>
            <a:endParaRPr lang="es-EC" altLang="es-EC"/>
          </a:p>
        </p:txBody>
      </p:sp>
      <p:sp>
        <p:nvSpPr>
          <p:cNvPr id="5" name="Google Shape;76;p16"/>
          <p:cNvSpPr txBox="1">
            <a:spLocks noGrp="1" noChangeArrowheads="1"/>
          </p:cNvSpPr>
          <p:nvPr>
            <p:ph type="ftr" idx="11"/>
          </p:nvPr>
        </p:nvSpPr>
        <p:spPr/>
        <p:txBody>
          <a:bodyPr/>
          <a:lstStyle>
            <a:lvl1pPr>
              <a:defRPr/>
            </a:lvl1pPr>
          </a:lstStyle>
          <a:p>
            <a:endParaRPr lang="es-EC" altLang="es-EC"/>
          </a:p>
        </p:txBody>
      </p:sp>
      <p:sp>
        <p:nvSpPr>
          <p:cNvPr id="6" name="Google Shape;77;p16"/>
          <p:cNvSpPr txBox="1">
            <a:spLocks noGrp="1" noChangeArrowheads="1"/>
          </p:cNvSpPr>
          <p:nvPr>
            <p:ph type="sldNum" idx="12"/>
          </p:nvPr>
        </p:nvSpPr>
        <p:spPr/>
        <p:txBody>
          <a:bodyPr/>
          <a:lstStyle>
            <a:lvl1pPr>
              <a:defRPr/>
            </a:lvl1pPr>
          </a:lstStyle>
          <a:p>
            <a:fld id="{56FB09BA-B279-43B2-BE71-1ABBA4EFE5B7}" type="slidenum">
              <a:rPr lang="es-EC" altLang="es-EC"/>
              <a:t>‹Nº›</a:t>
            </a:fld>
            <a:endParaRPr lang="es-EC" altLang="es-EC"/>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PhAnim="0" matchingName="Título vertical y texto" type="vertTitleAndTx" userDrawn="1">
  <p:cSld name="VERTICAL_TITLE_AND_VERTICAL_TEXT">
    <p:spTree>
      <p:nvGrpSpPr>
        <p:cNvPr id="1" name=""/>
        <p:cNvGrpSpPr/>
        <p:nvPr/>
      </p:nvGrpSpPr>
      <p:grpSpPr bwMode="auto">
        <a:xfrm>
          <a:off x="0" y="0"/>
          <a:ext cx="0" cy="0"/>
          <a:chOff x="0" y="0"/>
          <a:chExt cx="0" cy="0"/>
        </a:xfrm>
      </p:grpSpPr>
      <p:sp>
        <p:nvSpPr>
          <p:cNvPr id="79" name="Google Shape;79;p17"/>
          <p:cNvSpPr txBox="1">
            <a:spLocks noGrp="1"/>
          </p:cNvSpPr>
          <p:nvPr>
            <p:ph type="title"/>
          </p:nvPr>
        </p:nvSpPr>
        <p:spPr bwMode="auto">
          <a:xfrm rot="5400000">
            <a:off x="7133431" y="1956594"/>
            <a:ext cx="5811838" cy="2628900"/>
          </a:xfrm>
          <a:prstGeom prst="rect">
            <a:avLst/>
          </a:prstGeom>
          <a:noFill/>
          <a:ln>
            <a:noFill/>
          </a:ln>
        </p:spPr>
        <p:txBody>
          <a:bodyPr spcFirstLastPara="1">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s-ES"/>
              <a:t>Haga clic para modificar el estilo de título del patrón</a:t>
            </a:r>
          </a:p>
        </p:txBody>
      </p:sp>
      <p:sp>
        <p:nvSpPr>
          <p:cNvPr id="80" name="Google Shape;80;p17"/>
          <p:cNvSpPr txBox="1">
            <a:spLocks noGrp="1"/>
          </p:cNvSpPr>
          <p:nvPr>
            <p:ph type="body" idx="1" hasCustomPrompt="1"/>
          </p:nvPr>
        </p:nvSpPr>
        <p:spPr bwMode="auto">
          <a:xfrm rot="5400000">
            <a:off x="1799431" y="-596106"/>
            <a:ext cx="5811838" cy="7734300"/>
          </a:xfrm>
          <a:prstGeom prst="rect">
            <a:avLst/>
          </a:prstGeom>
          <a:noFill/>
          <a:ln>
            <a:noFill/>
          </a:ln>
        </p:spPr>
        <p:txBody>
          <a:bodyPr spcFirstLastPara="1">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pPr lvl="0"/>
            <a:r>
              <a:rPr lang="es-ES"/>
              <a:t>Haga clic para modificar los estilos de texto del patrón</a:t>
            </a:r>
          </a:p>
        </p:txBody>
      </p:sp>
      <p:sp>
        <p:nvSpPr>
          <p:cNvPr id="4" name="Google Shape;81;p17"/>
          <p:cNvSpPr txBox="1">
            <a:spLocks noGrp="1" noChangeArrowheads="1"/>
          </p:cNvSpPr>
          <p:nvPr>
            <p:ph type="dt" idx="10"/>
          </p:nvPr>
        </p:nvSpPr>
        <p:spPr/>
        <p:txBody>
          <a:bodyPr/>
          <a:lstStyle>
            <a:lvl1pPr>
              <a:defRPr/>
            </a:lvl1pPr>
          </a:lstStyle>
          <a:p>
            <a:endParaRPr lang="es-EC" altLang="es-EC"/>
          </a:p>
        </p:txBody>
      </p:sp>
      <p:sp>
        <p:nvSpPr>
          <p:cNvPr id="5" name="Google Shape;82;p17"/>
          <p:cNvSpPr txBox="1">
            <a:spLocks noGrp="1" noChangeArrowheads="1"/>
          </p:cNvSpPr>
          <p:nvPr>
            <p:ph type="ftr" idx="11"/>
          </p:nvPr>
        </p:nvSpPr>
        <p:spPr/>
        <p:txBody>
          <a:bodyPr/>
          <a:lstStyle>
            <a:lvl1pPr>
              <a:defRPr/>
            </a:lvl1pPr>
          </a:lstStyle>
          <a:p>
            <a:endParaRPr lang="es-EC" altLang="es-EC"/>
          </a:p>
        </p:txBody>
      </p:sp>
      <p:sp>
        <p:nvSpPr>
          <p:cNvPr id="6" name="Google Shape;83;p17"/>
          <p:cNvSpPr txBox="1">
            <a:spLocks noGrp="1" noChangeArrowheads="1"/>
          </p:cNvSpPr>
          <p:nvPr>
            <p:ph type="sldNum" idx="12"/>
          </p:nvPr>
        </p:nvSpPr>
        <p:spPr/>
        <p:txBody>
          <a:bodyPr/>
          <a:lstStyle>
            <a:lvl1pPr>
              <a:defRPr/>
            </a:lvl1pPr>
          </a:lstStyle>
          <a:p>
            <a:fld id="{FC9ABF88-85D9-47B1-AC60-805C2BE23573}" type="slidenum">
              <a:rPr lang="es-EC" altLang="es-EC"/>
              <a:t>‹Nº›</a:t>
            </a:fld>
            <a:endParaRPr lang="es-EC" altLang="es-EC"/>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Google Shape;10;p6"/>
          <p:cNvSpPr txBox="1">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p>
            <a:pPr lvl="0"/>
            <a:endParaRPr lang="es-EC" altLang="es-EC"/>
          </a:p>
        </p:txBody>
      </p:sp>
      <p:sp>
        <p:nvSpPr>
          <p:cNvPr id="1027" name="Google Shape;11;p6"/>
          <p:cNvSpPr txBox="1">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t" anchorCtr="0" compatLnSpc="1"/>
          <a:lstStyle/>
          <a:p>
            <a:pPr lvl="0"/>
            <a:endParaRPr lang="es-EC" altLang="es-EC"/>
          </a:p>
        </p:txBody>
      </p:sp>
      <p:sp>
        <p:nvSpPr>
          <p:cNvPr id="1028" name="Google Shape;12;p6"/>
          <p:cNvSpPr txBox="1">
            <a:spLocks noGrp="1" noChangeArrowheads="1"/>
          </p:cNvSpPr>
          <p:nvPr>
            <p:ph type="dt" idx="10"/>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29" name="Google Shape;13;p6"/>
          <p:cNvSpPr txBox="1">
            <a:spLocks noGrp="1" noChangeArrowheads="1"/>
          </p:cNvSpPr>
          <p:nvPr>
            <p:ph type="ftr" idx="11"/>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ctr" eaLnBrk="1" hangingPunct="1">
              <a:buClr>
                <a:srgbClr val="000000"/>
              </a:buClr>
              <a:buSzPts val="14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endParaRPr lang="es-EC" altLang="es-EC"/>
          </a:p>
        </p:txBody>
      </p:sp>
      <p:sp>
        <p:nvSpPr>
          <p:cNvPr id="1030" name="Google Shape;14;p6"/>
          <p:cNvSpPr txBox="1">
            <a:spLocks noGrp="1" noChangeArrowheads="1"/>
          </p:cNvSpPr>
          <p:nvPr>
            <p:ph type="sldNum" idx="12"/>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5" tIns="45700" rIns="91425" bIns="45700" numCol="1" anchor="ctr" anchorCtr="0" compatLnSpc="1"/>
          <a:lstStyle>
            <a:lvl1pPr algn="r" eaLnBrk="1" hangingPunct="1">
              <a:buClr>
                <a:srgbClr val="000000"/>
              </a:buClr>
              <a:buSzPts val="1200"/>
              <a:buFont typeface="Arial" panose="020B0604020202020204" pitchFamily="34" charset="0"/>
              <a:buNone/>
              <a:defRPr sz="1200">
                <a:solidFill>
                  <a:srgbClr val="888888"/>
                </a:solidFill>
                <a:latin typeface="Calibri" panose="020F0502020204030204" pitchFamily="34" charset="0"/>
                <a:cs typeface="Calibri" panose="020F0502020204030204" pitchFamily="34" charset="0"/>
              </a:defRPr>
            </a:lvl1pPr>
          </a:lstStyle>
          <a:p>
            <a:fld id="{E0A787EC-7A3B-4462-8760-56CA73A182D8}" type="slidenum">
              <a:rPr lang="es-EC" altLang="es-EC"/>
              <a:t>‹Nº›</a:t>
            </a:fld>
            <a:endParaRPr lang="es-EC" altLang="es-EC"/>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Lst>
  <p:hf sldNum="0" hdr="0" ftr="0" dt="0"/>
  <p:txStyles>
    <p:title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titleStyle>
    <p:bodyStyle>
      <a:defPPr marR="0" lvl="0" algn="l">
        <a:lnSpc>
          <a:spcPct val="100000"/>
        </a:lnSpc>
        <a:spcBef>
          <a:spcPts val="0"/>
        </a:spcBef>
        <a:spcAft>
          <a:spcPts val="0"/>
        </a:spcAft>
      </a:defPPr>
      <a:lvl1pPr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1pPr>
      <a:lvl2pPr lvl="1"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2pPr>
      <a:lvl3pPr lvl="2"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3pPr>
      <a:lvl4pPr lvl="3"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4pPr>
      <a:lvl5pPr lvl="4" algn="l" rtl="0" eaLnBrk="1" fontAlgn="base" hangingPunct="1">
        <a:spcBef>
          <a:spcPct val="0"/>
        </a:spcBef>
        <a:spcAft>
          <a:spcPct val="0"/>
        </a:spcAft>
        <a:buClr>
          <a:srgbClr val="000000"/>
        </a:buClr>
        <a:buFont typeface="Arial" panose="020B0604020202020204" pitchFamily="34" charset="0"/>
        <a:defRPr sz="1400">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bodyStyle>
    <p:otherStyle>
      <a:defPPr marR="0" lvl="0" algn="l">
        <a:lnSpc>
          <a:spcPct val="100000"/>
        </a:lnSpc>
        <a:spcBef>
          <a:spcPts val="0"/>
        </a:spcBef>
        <a:spcAft>
          <a:spcPts val="0"/>
        </a:spcAft>
      </a:defPPr>
      <a:lvl1pPr marR="0" lvl="0"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1pPr>
      <a:lvl2pPr marR="0" lvl="1"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2pPr>
      <a:lvl3pPr marR="0" lvl="2"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3pPr>
      <a:lvl4pPr marR="0" lvl="3"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4pPr>
      <a:lvl5pPr marR="0" lvl="4"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5pPr>
      <a:lvl6pPr marR="0" lvl="5"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6pPr>
      <a:lvl7pPr marR="0" lvl="6"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7pPr>
      <a:lvl8pPr marR="0" lvl="7"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8pPr>
      <a:lvl9pPr marR="0" lvl="8" algn="l" eaLnBrk="1" hangingPunct="1">
        <a:lnSpc>
          <a:spcPct val="100000"/>
        </a:lnSpc>
        <a:spcBef>
          <a:spcPts val="0"/>
        </a:spcBef>
        <a:spcAft>
          <a:spcPts val="0"/>
        </a:spcAft>
        <a:buClr>
          <a:srgbClr val="000000"/>
        </a:buClr>
        <a:buFont typeface="Arial" panose="020B0604020202020204"/>
        <a:defRPr sz="1400" b="0" i="0" u="none" strike="noStrike" cap="none">
          <a:solidFill>
            <a:srgbClr val="000000"/>
          </a:solidFill>
          <a:latin typeface="Arial" panose="020B0604020202020204"/>
          <a:ea typeface="Arial" panose="020B0604020202020204"/>
          <a:cs typeface="Arial" panose="020B0604020202020204"/>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image" Target="../media/image5.png"/><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24.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1266" name="Google Shape;89;p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Google Shape;90;p1"/>
          <p:cNvSpPr txBox="1">
            <a:spLocks noChangeArrowheads="1"/>
          </p:cNvSpPr>
          <p:nvPr/>
        </p:nvSpPr>
        <p:spPr bwMode="auto">
          <a:xfrm>
            <a:off x="2138363" y="2276475"/>
            <a:ext cx="8205787"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8000"/>
            </a:pPr>
            <a:r>
              <a:rPr lang="es-ES_tradnl" altLang="es-EC" sz="4800" b="1">
                <a:solidFill>
                  <a:srgbClr val="FFFFFF"/>
                </a:solidFill>
              </a:rPr>
              <a:t>Lineamientos para la  gestión de riesgos ante la época lluviosa y el fenómeno El Niño</a:t>
            </a:r>
            <a:endParaRPr lang="es-EC" altLang="es-EC" sz="900" b="1"/>
          </a:p>
        </p:txBody>
      </p:sp>
      <p:sp>
        <p:nvSpPr>
          <p:cNvPr id="11268" name="Google Shape;92;p1"/>
          <p:cNvSpPr txBox="1">
            <a:spLocks noChangeArrowheads="1"/>
          </p:cNvSpPr>
          <p:nvPr/>
        </p:nvSpPr>
        <p:spPr bwMode="auto">
          <a:xfrm>
            <a:off x="6200775" y="339725"/>
            <a:ext cx="5734050"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r" eaLnBrk="1" hangingPunct="1">
              <a:buSzPts val="1400"/>
            </a:pPr>
            <a:r>
              <a:rPr lang="es-EC" altLang="es-EC">
                <a:solidFill>
                  <a:srgbClr val="FFFFFF"/>
                </a:solidFill>
              </a:rPr>
              <a:t>Secretaría de Gestión de Riesgos</a:t>
            </a:r>
            <a:endParaRPr lang="es-EC" altLang="es-EC"/>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736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ángulo 8"/>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Designar los Lideres de Mesas Técnicas y Responsables de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Activar las Mesas Técnicas y Grupos de Trabajo.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conjuntamente con la SGR hoja de ruta para el fortalecimiento del COE.</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3" name="Imagen 2">
            <a:extLst>
              <a:ext uri="{FF2B5EF4-FFF2-40B4-BE49-F238E27FC236}">
                <a16:creationId xmlns:a16="http://schemas.microsoft.com/office/drawing/2014/main" id="{C3CFB7C8-4EF7-E925-487A-741617CE7C1A}"/>
              </a:ext>
            </a:extLst>
          </p:cNvPr>
          <p:cNvPicPr>
            <a:picLocks noChangeAspect="1"/>
          </p:cNvPicPr>
          <p:nvPr/>
        </p:nvPicPr>
        <p:blipFill>
          <a:blip r:embed="rId5"/>
          <a:stretch>
            <a:fillRect/>
          </a:stretch>
        </p:blipFill>
        <p:spPr>
          <a:xfrm>
            <a:off x="8075712" y="620688"/>
            <a:ext cx="3744416" cy="2808312"/>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5417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a:p>
            <a:pPr algn="just" eaLnBrk="1" hangingPunct="1">
              <a:lnSpc>
                <a:spcPct val="107000"/>
              </a:lnSpc>
              <a:spcBef>
                <a:spcPts val="600"/>
              </a:spcBef>
              <a:spcAft>
                <a:spcPts val="600"/>
              </a:spcAft>
              <a:buFont typeface="Arial" panose="020B0604020202020204" pitchFamily="34" charset="0"/>
              <a:buAutoNum type="arabicPeriod"/>
            </a:pPr>
            <a:endParaRPr lang="es-ES"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p:txBody>
      </p:sp>
      <p:sp>
        <p:nvSpPr>
          <p:cNvPr id="8" name="Rectángulo 7"/>
          <p:cNvSpPr/>
          <p:nvPr/>
        </p:nvSpPr>
        <p:spPr bwMode="auto">
          <a:xfrm>
            <a:off x="8039100" y="1344613"/>
            <a:ext cx="4105275" cy="4538662"/>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y monitoreo de la amenaza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Provisión de agua segura y saneamiento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Atención en Salud Pública y Pre Hospitalaria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Rehabilitación de servicios básicos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Remoción de escombros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Evacuación y alerta temprana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Movilidad humana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Implementación y administración de centros de acopio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Gestión de donaciones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Alojamientos Temporales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Evaluaciones sectoriales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Continuidad de los servicios de Educación</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medios de vida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Protección de infraestructura pública, vivienda y bienes patrimoniales</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Soporte Logístico para la respuesta</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Seguridad y control </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Búsqueda y rescate</a:t>
            </a:r>
          </a:p>
          <a:p>
            <a:pPr marL="285750" lvl="1" indent="-285750" algn="just">
              <a:lnSpc>
                <a:spcPct val="107000"/>
              </a:lnSpc>
              <a:buFont typeface="Times New Roman" panose="02020603050405020304" pitchFamily="18" charset="0"/>
              <a:buAutoNum type="arabicPeriod"/>
            </a:pPr>
            <a:r>
              <a:rPr lang="es-ES" sz="1200" dirty="0">
                <a:solidFill>
                  <a:schemeClr val="tx1"/>
                </a:solidFill>
                <a:latin typeface="Calibri" panose="020F0502020204030204" pitchFamily="34" charset="0"/>
                <a:cs typeface="Times New Roman" panose="02020603050405020304" pitchFamily="18" charset="0"/>
              </a:rPr>
              <a:t>Comunicación social y difusión</a:t>
            </a:r>
            <a:endParaRPr lang="es-ES" kern="0" dirty="0">
              <a:solidFill>
                <a:schemeClr val="tx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45427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Provisión de agua segura y saneamiento.</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Control de vectores y vigilancia epidemiológica.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Rehabilitación de servicios básicos.</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Maquinaria y equipo para labores de limpieza. </a:t>
            </a:r>
            <a:endParaRPr lang="es-ES" sz="1400" kern="0"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Asistencia Humanitaria.</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Adecuación de alojamientos Temporales.</a:t>
            </a:r>
          </a:p>
          <a:p>
            <a:pPr marL="285750" lvl="1" indent="-285750" algn="just">
              <a:lnSpc>
                <a:spcPct val="107000"/>
              </a:lnSpc>
              <a:buFont typeface="Times New Roman" panose="02020603050405020304" pitchFamily="18" charset="0"/>
              <a:buAutoNum type="arabicPeriod"/>
            </a:pPr>
            <a:r>
              <a:rPr lang="es-ES" dirty="0">
                <a:solidFill>
                  <a:schemeClr val="tx1"/>
                </a:solidFill>
                <a:latin typeface="Calibri" panose="020F0502020204030204" pitchFamily="34" charset="0"/>
                <a:cs typeface="Times New Roman" panose="02020603050405020304" pitchFamily="18" charset="0"/>
              </a:rPr>
              <a:t>Reactivación de medios de vida y productividad. </a:t>
            </a:r>
          </a:p>
          <a:p>
            <a:pPr marL="285750" lvl="1" indent="-285750" algn="just">
              <a:lnSpc>
                <a:spcPct val="107000"/>
              </a:lnSpc>
              <a:buFont typeface="Times New Roman" panose="02020603050405020304" pitchFamily="18" charset="0"/>
              <a:buAutoNum type="arabicPeriod"/>
            </a:pPr>
            <a:r>
              <a:rPr lang="es-ES" sz="1400" dirty="0">
                <a:solidFill>
                  <a:schemeClr val="tx1"/>
                </a:solidFill>
                <a:latin typeface="Calibri" panose="020F0502020204030204" pitchFamily="34" charset="0"/>
                <a:cs typeface="Times New Roman" panose="02020603050405020304" pitchFamily="18" charset="0"/>
              </a:rPr>
              <a:t>Evacuación de población en riesgo. </a:t>
            </a:r>
            <a:endParaRPr lang="es-ES" dirty="0">
              <a:solidFill>
                <a:schemeClr val="tx1"/>
              </a:solidFill>
              <a:latin typeface="Calibri" panose="020F0502020204030204" pitchFamily="34" charset="0"/>
              <a:cs typeface="Times New Roman" panose="02020603050405020304" pitchFamily="18" charset="0"/>
            </a:endParaRPr>
          </a:p>
          <a:p>
            <a:pPr marL="285750" lvl="1" indent="-285750" algn="just">
              <a:lnSpc>
                <a:spcPct val="107000"/>
              </a:lnSpc>
              <a:buFont typeface="Times New Roman" panose="02020603050405020304" pitchFamily="18" charset="0"/>
              <a:buAutoNum type="arabicPeriod"/>
            </a:pPr>
            <a:endParaRPr lang="es-ES" sz="1400" dirty="0">
              <a:solidFill>
                <a:schemeClr val="tx1"/>
              </a:solidFill>
              <a:latin typeface="Calibri" panose="020F0502020204030204" pitchFamily="34" charset="0"/>
              <a:cs typeface="Times New Roman" panose="02020603050405020304" pitchFamily="18" charset="0"/>
            </a:endParaRPr>
          </a:p>
        </p:txBody>
      </p:sp>
      <p:pic>
        <p:nvPicPr>
          <p:cNvPr id="3" name="Imagen 2">
            <a:extLst>
              <a:ext uri="{FF2B5EF4-FFF2-40B4-BE49-F238E27FC236}">
                <a16:creationId xmlns:a16="http://schemas.microsoft.com/office/drawing/2014/main" id="{6809C1A3-60E9-C525-6C00-BCE5C38D7219}"/>
              </a:ext>
            </a:extLst>
          </p:cNvPr>
          <p:cNvPicPr>
            <a:picLocks noChangeAspect="1"/>
          </p:cNvPicPr>
          <p:nvPr/>
        </p:nvPicPr>
        <p:blipFill>
          <a:blip r:embed="rId5"/>
          <a:stretch>
            <a:fillRect/>
          </a:stretch>
        </p:blipFill>
        <p:spPr>
          <a:xfrm>
            <a:off x="8036485" y="548680"/>
            <a:ext cx="4137605" cy="2815870"/>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Adquisición y logística de bienes de asistencia humanitaria.</a:t>
            </a:r>
          </a:p>
          <a:p>
            <a:pPr marL="342900" marR="0" indent="-342900" algn="just">
              <a:spcBef>
                <a:spcPts val="0"/>
              </a:spcBef>
              <a:spcAft>
                <a:spcPts val="0"/>
              </a:spcAft>
              <a:buFont typeface="+mj-lt"/>
              <a:buAutoNum type="arabicPeriod"/>
            </a:pPr>
            <a:r>
              <a:rPr lang="es-ES" kern="0" dirty="0">
                <a:solidFill>
                  <a:schemeClr val="tx1"/>
                </a:solidFill>
              </a:rPr>
              <a:t>Adecuación, equipamiento y gestión de alojamientos temporales.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Alquiler </a:t>
            </a:r>
            <a:r>
              <a:rPr lang="es-EC" altLang="es-ES" kern="0" dirty="0">
                <a:solidFill>
                  <a:schemeClr val="tx1"/>
                </a:solidFill>
              </a:rPr>
              <a:t>o mantenimiento </a:t>
            </a:r>
            <a:r>
              <a:rPr lang="es-ES" kern="0" dirty="0">
                <a:solidFill>
                  <a:schemeClr val="tx1"/>
                </a:solidFill>
              </a:rPr>
              <a:t>de maquinaria.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Evacuación de familias en zona de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2543F535-4E4A-E2DB-1370-03383013D473}"/>
              </a:ext>
            </a:extLst>
          </p:cNvPr>
          <p:cNvPicPr>
            <a:picLocks noChangeAspect="1"/>
          </p:cNvPicPr>
          <p:nvPr/>
        </p:nvPicPr>
        <p:blipFill>
          <a:blip r:embed="rId5"/>
          <a:stretch>
            <a:fillRect/>
          </a:stretch>
        </p:blipFill>
        <p:spPr>
          <a:xfrm>
            <a:off x="8035925" y="1196975"/>
            <a:ext cx="3935760" cy="2213865"/>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sp>
        <p:nvSpPr>
          <p:cNvPr id="11" name="Rectángulo 10"/>
          <p:cNvSpPr/>
          <p:nvPr/>
        </p:nvSpPr>
        <p:spPr bwMode="auto">
          <a:xfrm>
            <a:off x="8039100" y="3429000"/>
            <a:ext cx="4105275" cy="2232025"/>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marR="0" indent="-342900" algn="just">
              <a:spcBef>
                <a:spcPts val="0"/>
              </a:spcBef>
              <a:spcAft>
                <a:spcPts val="0"/>
              </a:spcAft>
              <a:buFont typeface="+mj-lt"/>
              <a:buAutoNum type="arabicPeriod"/>
            </a:pPr>
            <a:r>
              <a:rPr lang="es-ES" kern="0" dirty="0">
                <a:solidFill>
                  <a:schemeClr val="tx1"/>
                </a:solidFill>
              </a:rPr>
              <a:t>Redes de vigías comunitarias.</a:t>
            </a:r>
          </a:p>
          <a:p>
            <a:pPr marL="342900" marR="0" indent="-342900" algn="just">
              <a:spcBef>
                <a:spcPts val="0"/>
              </a:spcBef>
              <a:spcAft>
                <a:spcPts val="0"/>
              </a:spcAft>
              <a:buFont typeface="+mj-lt"/>
              <a:buAutoNum type="arabicPeriod"/>
            </a:pPr>
            <a:r>
              <a:rPr lang="es-ES" kern="0" dirty="0">
                <a:solidFill>
                  <a:schemeClr val="tx1"/>
                </a:solidFill>
              </a:rPr>
              <a:t>Grupos de WhatsApp</a:t>
            </a:r>
          </a:p>
          <a:p>
            <a:pPr marL="342900" marR="0" indent="-342900" algn="just">
              <a:spcBef>
                <a:spcPts val="0"/>
              </a:spcBef>
              <a:spcAft>
                <a:spcPts val="0"/>
              </a:spcAft>
              <a:buFont typeface="+mj-lt"/>
              <a:buAutoNum type="arabicPeriod"/>
            </a:pPr>
            <a:r>
              <a:rPr lang="es-ES" kern="0" dirty="0">
                <a:solidFill>
                  <a:schemeClr val="tx1"/>
                </a:solidFill>
              </a:rPr>
              <a:t>Sensores de medición de caudal.</a:t>
            </a:r>
          </a:p>
          <a:p>
            <a:pPr marL="342900" marR="0" indent="-342900" algn="just">
              <a:spcBef>
                <a:spcPts val="0"/>
              </a:spcBef>
              <a:spcAft>
                <a:spcPts val="0"/>
              </a:spcAft>
              <a:buFont typeface="+mj-lt"/>
              <a:buAutoNum type="arabicPeriod"/>
            </a:pPr>
            <a:r>
              <a:rPr lang="es-ES" kern="0" dirty="0">
                <a:solidFill>
                  <a:schemeClr val="tx1"/>
                </a:solidFill>
              </a:rPr>
              <a:t>Sirenas comunitarias. </a:t>
            </a:r>
          </a:p>
          <a:p>
            <a:pPr marL="342900" marR="0" indent="-342900" algn="just">
              <a:spcBef>
                <a:spcPts val="0"/>
              </a:spcBef>
              <a:spcAft>
                <a:spcPts val="0"/>
              </a:spcAft>
              <a:buFont typeface="+mj-lt"/>
              <a:buAutoNum type="arabicPeriod"/>
            </a:pPr>
            <a:r>
              <a:rPr lang="es-ES" kern="0" dirty="0">
                <a:solidFill>
                  <a:schemeClr val="tx1"/>
                </a:solidFill>
              </a:rPr>
              <a:t>Perifoneo.</a:t>
            </a:r>
          </a:p>
          <a:p>
            <a:pPr marL="342900" marR="0" indent="-342900" algn="just">
              <a:spcBef>
                <a:spcPts val="0"/>
              </a:spcBef>
              <a:spcAft>
                <a:spcPts val="0"/>
              </a:spcAft>
              <a:buFont typeface="+mj-lt"/>
              <a:buAutoNum type="arabicPeriod"/>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2" name="Imagen 1">
            <a:extLst>
              <a:ext uri="{FF2B5EF4-FFF2-40B4-BE49-F238E27FC236}">
                <a16:creationId xmlns:a16="http://schemas.microsoft.com/office/drawing/2014/main" id="{384897B0-E225-6FAE-9A02-7B53329518DD}"/>
              </a:ext>
            </a:extLst>
          </p:cNvPr>
          <p:cNvPicPr>
            <a:picLocks noChangeAspect="1"/>
          </p:cNvPicPr>
          <p:nvPr/>
        </p:nvPicPr>
        <p:blipFill>
          <a:blip r:embed="rId5"/>
          <a:stretch>
            <a:fillRect/>
          </a:stretch>
        </p:blipFill>
        <p:spPr>
          <a:xfrm>
            <a:off x="8044536" y="1028403"/>
            <a:ext cx="4156075" cy="2337792"/>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preparación para la respuesta.</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765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4" descr="Se certificaron como brigadistas Comunitarios de Gestión de Riesgos -  manta.gob.ec">
            <a:extLst>
              <a:ext uri="{FF2B5EF4-FFF2-40B4-BE49-F238E27FC236}">
                <a16:creationId xmlns:a16="http://schemas.microsoft.com/office/drawing/2014/main" id="{BC8E4158-D90B-42CF-8E4B-CC91206409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25030"/>
          <a:stretch/>
        </p:blipFill>
        <p:spPr bwMode="auto">
          <a:xfrm>
            <a:off x="8054975" y="1345879"/>
            <a:ext cx="4089399" cy="2043878"/>
          </a:xfrm>
          <a:prstGeom prst="rect">
            <a:avLst/>
          </a:prstGeom>
          <a:noFill/>
          <a:extLst>
            <a:ext uri="{909E8E84-426E-40DD-AFC4-6F175D3DCCD1}">
              <a14:hiddenFill xmlns:a14="http://schemas.microsoft.com/office/drawing/2010/main">
                <a:solidFill>
                  <a:srgbClr val="FFFFFF"/>
                </a:solidFill>
              </a14:hiddenFill>
            </a:ext>
          </a:extLst>
        </p:spPr>
      </p:pic>
      <p:sp>
        <p:nvSpPr>
          <p:cNvPr id="2765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7653"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654" name="CuadroTexto 20"/>
          <p:cNvSpPr txBox="1">
            <a:spLocks noChangeArrowheads="1"/>
          </p:cNvSpPr>
          <p:nvPr/>
        </p:nvSpPr>
        <p:spPr bwMode="auto">
          <a:xfrm>
            <a:off x="492125" y="1344613"/>
            <a:ext cx="7543800" cy="45829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Estructura y fortalecer el COE Cantonal, Mesas Técnicas y Grupos de Trabajo.</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Elaborar el Plan de Respuesta Cantonal, en función de los escenarios de impacto establecidos para el cantón. </a:t>
            </a:r>
            <a:endParaRPr lang="es-EC"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definición de una </a:t>
            </a: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estrategia con su respectivo presupuesto para el cierre de brechas de las </a:t>
            </a:r>
            <a:r>
              <a:rPr lang="es-MX" altLang="es-EC"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Mesas Técnicas y Grupos de Trabajo.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Disponer dentro de la planificación financiera del GAD Municipal los recursos necesarios para la respuesta a emergencias.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bg1">
                    <a:lumMod val="65000"/>
                  </a:schemeClr>
                </a:solidFill>
                <a:latin typeface="Calibri" panose="020F0502020204030204" pitchFamily="34" charset="0"/>
                <a:ea typeface="Calibri" panose="020F0502020204030204" pitchFamily="34" charset="0"/>
                <a:cs typeface="Times New Roman" panose="02020603050405020304" pitchFamily="18" charset="0"/>
              </a:rPr>
              <a:t>Organizar mecanismos para el monitoreo y alerta temprana de un evento peligroso.</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Organizar y capacitar equipos operativos para la evaluación inicial de necesidades, aplicando la metodología EVIN.</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Fortalecer los Comité Comunitario de Gestión de Riesgos de las zonas de mayor exposición, para el monitoreo, prevención .</a:t>
            </a:r>
          </a:p>
          <a:p>
            <a:pPr algn="just" eaLnBrk="1" hangingPunct="1">
              <a:lnSpc>
                <a:spcPct val="107000"/>
              </a:lnSpc>
              <a:spcBef>
                <a:spcPts val="600"/>
              </a:spcBef>
              <a:spcAft>
                <a:spcPts val="600"/>
              </a:spcAft>
              <a:buFont typeface="Arial" panose="020B0604020202020204" pitchFamily="34" charset="0"/>
              <a:buAutoNum type="arabicPeriod"/>
            </a:pPr>
            <a:r>
              <a:rPr lang="es-ES"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Ejecutar acciones para el desarrollo de simulaciones y simulacros en el cantón.</a:t>
            </a:r>
          </a:p>
        </p:txBody>
      </p:sp>
      <p:pic>
        <p:nvPicPr>
          <p:cNvPr id="3" name="Imagen 2">
            <a:extLst>
              <a:ext uri="{FF2B5EF4-FFF2-40B4-BE49-F238E27FC236}">
                <a16:creationId xmlns:a16="http://schemas.microsoft.com/office/drawing/2014/main" id="{6D522027-D9FF-060D-AB0A-261226E824C9}"/>
              </a:ext>
            </a:extLst>
          </p:cNvPr>
          <p:cNvPicPr>
            <a:picLocks noChangeAspect="1"/>
          </p:cNvPicPr>
          <p:nvPr/>
        </p:nvPicPr>
        <p:blipFill>
          <a:blip r:embed="rId6"/>
          <a:stretch>
            <a:fillRect/>
          </a:stretch>
        </p:blipFill>
        <p:spPr>
          <a:xfrm>
            <a:off x="8023187" y="3536719"/>
            <a:ext cx="4168813" cy="1925732"/>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21DC0208-3514-4820-8FA3-B4C6F97E0191}"/>
              </a:ext>
            </a:extLst>
          </p:cNvPr>
          <p:cNvPicPr>
            <a:picLocks noChangeAspect="1"/>
          </p:cNvPicPr>
          <p:nvPr/>
        </p:nvPicPr>
        <p:blipFill>
          <a:blip r:embed="rId2"/>
          <a:stretch>
            <a:fillRect/>
          </a:stretch>
        </p:blipFill>
        <p:spPr>
          <a:xfrm>
            <a:off x="1415480" y="115522"/>
            <a:ext cx="9361040" cy="6626955"/>
          </a:xfrm>
          <a:prstGeom prst="rect">
            <a:avLst/>
          </a:prstGeom>
        </p:spPr>
      </p:pic>
    </p:spTree>
    <p:extLst>
      <p:ext uri="{BB962C8B-B14F-4D97-AF65-F5344CB8AC3E}">
        <p14:creationId xmlns:p14="http://schemas.microsoft.com/office/powerpoint/2010/main" val="171105233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84403BDB-370D-4532-B537-99929D508660}"/>
              </a:ext>
            </a:extLst>
          </p:cNvPr>
          <p:cNvPicPr>
            <a:picLocks noChangeAspect="1"/>
          </p:cNvPicPr>
          <p:nvPr/>
        </p:nvPicPr>
        <p:blipFill>
          <a:blip r:embed="rId2"/>
          <a:stretch>
            <a:fillRect/>
          </a:stretch>
        </p:blipFill>
        <p:spPr>
          <a:xfrm>
            <a:off x="1252295" y="0"/>
            <a:ext cx="9687409" cy="6858000"/>
          </a:xfrm>
          <a:prstGeom prst="rect">
            <a:avLst/>
          </a:prstGeom>
        </p:spPr>
      </p:pic>
    </p:spTree>
    <p:extLst>
      <p:ext uri="{BB962C8B-B14F-4D97-AF65-F5344CB8AC3E}">
        <p14:creationId xmlns:p14="http://schemas.microsoft.com/office/powerpoint/2010/main" val="187105859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4728141A-B520-4B5E-940A-7E07B4088663}"/>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209804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13E13806-B4A4-412F-BC20-4375D31605F8}"/>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2282672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8" name="Imagen 7">
            <a:extLst>
              <a:ext uri="{FF2B5EF4-FFF2-40B4-BE49-F238E27FC236}">
                <a16:creationId xmlns:a16="http://schemas.microsoft.com/office/drawing/2014/main" id="{31218322-AAD6-20CA-1710-441086B308A9}"/>
              </a:ext>
            </a:extLst>
          </p:cNvPr>
          <p:cNvPicPr>
            <a:picLocks noChangeAspect="1"/>
          </p:cNvPicPr>
          <p:nvPr/>
        </p:nvPicPr>
        <p:blipFill>
          <a:blip r:embed="rId3"/>
          <a:stretch>
            <a:fillRect/>
          </a:stretch>
        </p:blipFill>
        <p:spPr>
          <a:xfrm>
            <a:off x="596311" y="3789040"/>
            <a:ext cx="5413760" cy="2497097"/>
          </a:xfrm>
          <a:prstGeom prst="rect">
            <a:avLst/>
          </a:prstGeom>
        </p:spPr>
      </p:pic>
      <p:pic>
        <p:nvPicPr>
          <p:cNvPr id="5" name="Imagen 4">
            <a:extLst>
              <a:ext uri="{FF2B5EF4-FFF2-40B4-BE49-F238E27FC236}">
                <a16:creationId xmlns:a16="http://schemas.microsoft.com/office/drawing/2014/main" id="{A7B8A857-A8FF-A40F-F6B5-4FB532BBEFFE}"/>
              </a:ext>
            </a:extLst>
          </p:cNvPr>
          <p:cNvPicPr>
            <a:picLocks noChangeAspect="1"/>
          </p:cNvPicPr>
          <p:nvPr/>
        </p:nvPicPr>
        <p:blipFill>
          <a:blip r:embed="rId4"/>
          <a:stretch>
            <a:fillRect/>
          </a:stretch>
        </p:blipFill>
        <p:spPr>
          <a:xfrm>
            <a:off x="6061634" y="2144980"/>
            <a:ext cx="5739086" cy="3228235"/>
          </a:xfrm>
          <a:prstGeom prst="rect">
            <a:avLst/>
          </a:prstGeom>
        </p:spPr>
      </p:pic>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a:solidFill>
                  <a:srgbClr val="212D5A"/>
                </a:solidFill>
                <a:latin typeface="Calibri" panose="020F0502020204030204" pitchFamily="34" charset="0"/>
                <a:cs typeface="Calibri" panose="020F0502020204030204" pitchFamily="34" charset="0"/>
              </a:rPr>
              <a:t>Consideraciones generales. </a:t>
            </a:r>
          </a:p>
        </p:txBody>
      </p:sp>
      <p:pic>
        <p:nvPicPr>
          <p:cNvPr id="13315" name="Google Shape;121;p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CuadroTexto 61"/>
          <p:cNvSpPr txBox="1"/>
          <p:nvPr/>
        </p:nvSpPr>
        <p:spPr>
          <a:xfrm>
            <a:off x="4211372" y="5961260"/>
            <a:ext cx="1736373"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kern="0">
                <a:solidFill>
                  <a:schemeClr val="tx1"/>
                </a:solidFill>
                <a:latin typeface="+mj-lt"/>
                <a:cs typeface="Arial" panose="020B0604020202020204"/>
              </a:defRPr>
            </a:lvl1pPr>
          </a:lstStyle>
          <a:p>
            <a:r>
              <a:rPr lang="es-EC" dirty="0"/>
              <a:t>Vía </a:t>
            </a:r>
            <a:r>
              <a:rPr lang="es-EC" dirty="0" err="1"/>
              <a:t>Landagui</a:t>
            </a:r>
            <a:r>
              <a:rPr lang="es-EC" dirty="0"/>
              <a:t> - Loja</a:t>
            </a:r>
          </a:p>
        </p:txBody>
      </p:sp>
      <p:sp>
        <p:nvSpPr>
          <p:cNvPr id="79" name="CuadroTexto 78"/>
          <p:cNvSpPr txBox="1"/>
          <p:nvPr/>
        </p:nvSpPr>
        <p:spPr bwMode="auto">
          <a:xfrm>
            <a:off x="10428287" y="5037588"/>
            <a:ext cx="1338828" cy="307777"/>
          </a:xfrm>
          <a:prstGeom prst="rect">
            <a:avLst/>
          </a:prstGeom>
          <a:solidFill>
            <a:schemeClr val="bg1">
              <a:lumMod val="95000"/>
            </a:schemeClr>
          </a:solidFill>
        </p:spPr>
        <p:txBody>
          <a:bodyPr wrap="none">
            <a:spAutoFit/>
          </a:bodyPr>
          <a:lstStyle>
            <a:defPPr>
              <a:defRPr lang="es-EC"/>
            </a:defPPr>
            <a:lvl1pPr eaLnBrk="1" fontAlgn="auto" hangingPunct="1">
              <a:spcBef>
                <a:spcPts val="0"/>
              </a:spcBef>
              <a:spcAft>
                <a:spcPts val="0"/>
              </a:spcAft>
              <a:buClr>
                <a:srgbClr val="000000"/>
              </a:buClr>
              <a:buFont typeface="Arial" panose="020B0604020202020204"/>
              <a:buNone/>
              <a:defRPr sz="1000" kern="0">
                <a:solidFill>
                  <a:schemeClr val="tx1"/>
                </a:solidFill>
                <a:latin typeface="+mj-lt"/>
                <a:cs typeface="Arial" panose="020B0604020202020204"/>
              </a:defRPr>
            </a:lvl1pPr>
          </a:lstStyle>
          <a:p>
            <a:r>
              <a:rPr lang="es-ES" sz="1400" dirty="0"/>
              <a:t>Puyango</a:t>
            </a:r>
            <a:r>
              <a:rPr lang="es-EC" sz="1400" dirty="0"/>
              <a:t>- Loja</a:t>
            </a:r>
          </a:p>
        </p:txBody>
      </p:sp>
      <p:sp>
        <p:nvSpPr>
          <p:cNvPr id="2" name="CuadroTexto 1"/>
          <p:cNvSpPr txBox="1"/>
          <p:nvPr/>
        </p:nvSpPr>
        <p:spPr>
          <a:xfrm>
            <a:off x="492124" y="658550"/>
            <a:ext cx="11148737" cy="1384995"/>
          </a:xfrm>
          <a:prstGeom prst="rect">
            <a:avLst/>
          </a:prstGeom>
          <a:noFill/>
        </p:spPr>
        <p:txBody>
          <a:bodyPr wrap="square" rtlCol="0">
            <a:spAutoFit/>
          </a:bodyPr>
          <a:lstStyle/>
          <a:p>
            <a:r>
              <a:rPr lang="es-ES" sz="1800" b="1" dirty="0">
                <a:solidFill>
                  <a:srgbClr val="002060"/>
                </a:solidFill>
              </a:rPr>
              <a:t>Contexto de aplicación:</a:t>
            </a:r>
          </a:p>
          <a:p>
            <a:endParaRPr lang="es-ES" b="1" dirty="0">
              <a:solidFill>
                <a:srgbClr val="002060"/>
              </a:solidFill>
            </a:endParaRPr>
          </a:p>
          <a:p>
            <a:r>
              <a:rPr lang="es-ES" sz="1600" dirty="0"/>
              <a:t>Incremento de la frecuencia e intensidad de </a:t>
            </a:r>
            <a:r>
              <a:rPr lang="es-ES" sz="1800" b="1" dirty="0">
                <a:solidFill>
                  <a:srgbClr val="FF0000"/>
                </a:solidFill>
              </a:rPr>
              <a:t>inundaciones</a:t>
            </a:r>
            <a:r>
              <a:rPr lang="es-ES" sz="1600" dirty="0"/>
              <a:t>, por desbordamiento de ríos, quebradas e insuficiencia de los sistemas de alcantarillado. </a:t>
            </a:r>
          </a:p>
          <a:p>
            <a:r>
              <a:rPr kumimoji="0" lang="es-ES" sz="16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Incremento de la frecuencia de movimientos en masa como </a:t>
            </a:r>
            <a:r>
              <a:rPr kumimoji="0" lang="es-ES" sz="1800" b="1" kern="0" cap="none" spc="0" normalizeH="0" baseline="0" noProof="0" dirty="0">
                <a:solidFill>
                  <a:srgbClr val="FF0000"/>
                </a:solidFill>
                <a:latin typeface="+mj-lt"/>
                <a:ea typeface="Calibri" panose="020F0502020204030204" pitchFamily="34" charset="0"/>
                <a:cs typeface="Times New Roman" panose="02020603050405020304" pitchFamily="18" charset="0"/>
                <a:sym typeface="Arial" panose="020B0604020202020204"/>
              </a:rPr>
              <a:t>deslizamientos</a:t>
            </a:r>
            <a:r>
              <a:rPr lang="es-ES" sz="1800" b="1" kern="0" dirty="0">
                <a:solidFill>
                  <a:srgbClr val="FF0000"/>
                </a:solidFill>
                <a:latin typeface="+mj-lt"/>
                <a:ea typeface="Calibri" panose="020F0502020204030204" pitchFamily="34" charset="0"/>
                <a:cs typeface="Times New Roman" panose="02020603050405020304" pitchFamily="18" charset="0"/>
                <a:sym typeface="Arial" panose="020B0604020202020204"/>
              </a:rPr>
              <a:t>, flujos de lodo y hundimientos</a:t>
            </a:r>
            <a:r>
              <a:rPr lang="es-ES" sz="1600" kern="0" dirty="0">
                <a:latin typeface="+mj-lt"/>
                <a:ea typeface="Calibri" panose="020F0502020204030204" pitchFamily="34" charset="0"/>
                <a:cs typeface="Times New Roman" panose="02020603050405020304" pitchFamily="18" charset="0"/>
                <a:sym typeface="Arial" panose="020B0604020202020204"/>
              </a:rPr>
              <a:t>.</a:t>
            </a:r>
          </a:p>
        </p:txBody>
      </p:sp>
      <p:sp>
        <p:nvSpPr>
          <p:cNvPr id="32" name="CuadroTexto 31"/>
          <p:cNvSpPr txBox="1"/>
          <p:nvPr/>
        </p:nvSpPr>
        <p:spPr>
          <a:xfrm>
            <a:off x="564167" y="2144981"/>
            <a:ext cx="5371977" cy="1600438"/>
          </a:xfrm>
          <a:prstGeom prst="rect">
            <a:avLst/>
          </a:prstGeom>
          <a:solidFill>
            <a:schemeClr val="accent5">
              <a:alpha val="50000"/>
            </a:schemeClr>
          </a:solidFill>
          <a:ln>
            <a:noFill/>
          </a:ln>
        </p:spPr>
        <p:style>
          <a:lnRef idx="0">
            <a:scrgbClr r="0" g="0" b="0"/>
          </a:lnRef>
          <a:fillRef idx="0">
            <a:scrgbClr r="0" g="0" b="0"/>
          </a:fillRef>
          <a:effectRef idx="0">
            <a:scrgbClr r="0" g="0" b="0"/>
          </a:effectRef>
          <a:fontRef idx="minor">
            <a:schemeClr val="lt1"/>
          </a:fontRef>
        </p:style>
        <p:txBody>
          <a:bodyPr wrap="square">
            <a:spAutoFit/>
          </a:bodyPr>
          <a:lstStyle/>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El Niño del 1997-1998 </a:t>
            </a:r>
            <a:r>
              <a:rPr kumimoji="0" lang="es-EC" sz="1400" b="1"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las perdidas alcanzaron los 2.882 millones de dólares</a:t>
            </a:r>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 que representaron cerca del 15% del Producto Interno Bruto.</a:t>
            </a:r>
          </a:p>
          <a:p>
            <a:endParaRPr lang="es-EC" kern="0" dirty="0">
              <a:latin typeface="+mj-lt"/>
              <a:ea typeface="Calibri" panose="020F0502020204030204" pitchFamily="34" charset="0"/>
              <a:cs typeface="Times New Roman" panose="02020603050405020304" pitchFamily="18" charset="0"/>
              <a:sym typeface="Arial" panose="020B0604020202020204"/>
            </a:endParaRPr>
          </a:p>
          <a:p>
            <a:r>
              <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rPr>
              <a:t>En las inundaciones del Litoral de 2008 del Presupuesto General del Estado 111.444.088,00 se asignaron para la atención de emergencia (UNETE, 2008)</a:t>
            </a:r>
            <a:r>
              <a:rPr lang="es-EC" kern="0" dirty="0">
                <a:latin typeface="+mj-lt"/>
                <a:ea typeface="Calibri" panose="020F0502020204030204" pitchFamily="34" charset="0"/>
                <a:cs typeface="Times New Roman" panose="02020603050405020304" pitchFamily="18" charset="0"/>
                <a:sym typeface="Arial" panose="020B0604020202020204"/>
              </a:rPr>
              <a:t>.</a:t>
            </a:r>
            <a:endParaRPr kumimoji="0" lang="es-EC" sz="1400" kern="0" cap="none" spc="0" normalizeH="0" baseline="0" noProof="0" dirty="0">
              <a:solidFill>
                <a:srgbClr val="000000"/>
              </a:solidFill>
              <a:latin typeface="+mj-lt"/>
              <a:ea typeface="Calibri" panose="020F0502020204030204" pitchFamily="34" charset="0"/>
              <a:cs typeface="Times New Roman" panose="02020603050405020304" pitchFamily="18" charset="0"/>
              <a:sym typeface="Arial" panose="020B0604020202020204"/>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9254A575-FFF5-495D-BEAA-A39B89FB28D4}"/>
              </a:ext>
            </a:extLst>
          </p:cNvPr>
          <p:cNvPicPr>
            <a:picLocks noChangeAspect="1"/>
          </p:cNvPicPr>
          <p:nvPr/>
        </p:nvPicPr>
        <p:blipFill>
          <a:blip r:embed="rId2"/>
          <a:stretch>
            <a:fillRect/>
          </a:stretch>
        </p:blipFill>
        <p:spPr>
          <a:xfrm>
            <a:off x="1246167" y="0"/>
            <a:ext cx="9699665" cy="6858000"/>
          </a:xfrm>
          <a:prstGeom prst="rect">
            <a:avLst/>
          </a:prstGeom>
        </p:spPr>
      </p:pic>
    </p:spTree>
    <p:extLst>
      <p:ext uri="{BB962C8B-B14F-4D97-AF65-F5344CB8AC3E}">
        <p14:creationId xmlns:p14="http://schemas.microsoft.com/office/powerpoint/2010/main" val="160725520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8B6EC715-89BA-7CD5-380A-B0C19D9A2F7A}"/>
              </a:ext>
            </a:extLst>
          </p:cNvPr>
          <p:cNvPicPr>
            <a:picLocks noChangeAspect="1"/>
          </p:cNvPicPr>
          <p:nvPr/>
        </p:nvPicPr>
        <p:blipFill>
          <a:blip r:embed="rId2"/>
          <a:stretch>
            <a:fillRect/>
          </a:stretch>
        </p:blipFill>
        <p:spPr>
          <a:xfrm>
            <a:off x="3095625" y="0"/>
            <a:ext cx="6000750" cy="6858000"/>
          </a:xfrm>
          <a:prstGeom prst="rect">
            <a:avLst/>
          </a:prstGeom>
        </p:spPr>
      </p:pic>
    </p:spTree>
    <p:extLst>
      <p:ext uri="{BB962C8B-B14F-4D97-AF65-F5344CB8AC3E}">
        <p14:creationId xmlns:p14="http://schemas.microsoft.com/office/powerpoint/2010/main" val="15980975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E0BE5E99-2EA0-4EF5-6F8F-CD86E81A7801}"/>
              </a:ext>
            </a:extLst>
          </p:cNvPr>
          <p:cNvPicPr>
            <a:picLocks noChangeAspect="1"/>
          </p:cNvPicPr>
          <p:nvPr/>
        </p:nvPicPr>
        <p:blipFill>
          <a:blip r:embed="rId2"/>
          <a:stretch>
            <a:fillRect/>
          </a:stretch>
        </p:blipFill>
        <p:spPr>
          <a:xfrm>
            <a:off x="819150" y="1452562"/>
            <a:ext cx="10553700" cy="3952875"/>
          </a:xfrm>
          <a:prstGeom prst="rect">
            <a:avLst/>
          </a:prstGeom>
        </p:spPr>
      </p:pic>
    </p:spTree>
    <p:extLst>
      <p:ext uri="{BB962C8B-B14F-4D97-AF65-F5344CB8AC3E}">
        <p14:creationId xmlns:p14="http://schemas.microsoft.com/office/powerpoint/2010/main" val="41969914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D18744-584B-9DEF-C0AD-DD2ED9E30588}"/>
              </a:ext>
            </a:extLst>
          </p:cNvPr>
          <p:cNvSpPr>
            <a:spLocks noGrp="1"/>
          </p:cNvSpPr>
          <p:nvPr>
            <p:ph type="title"/>
          </p:nvPr>
        </p:nvSpPr>
        <p:spPr/>
        <p:txBody>
          <a:bodyPr/>
          <a:lstStyle/>
          <a:p>
            <a:endParaRPr lang="es-EC"/>
          </a:p>
        </p:txBody>
      </p:sp>
      <p:pic>
        <p:nvPicPr>
          <p:cNvPr id="3" name="WhatsApp Video 2023-05-11 at 9.57.03 AM">
            <a:hlinkClick r:id="" action="ppaction://media"/>
            <a:extLst>
              <a:ext uri="{FF2B5EF4-FFF2-40B4-BE49-F238E27FC236}">
                <a16:creationId xmlns:a16="http://schemas.microsoft.com/office/drawing/2014/main" id="{DC1AE0FB-D3F2-3E59-D623-455E75A98693}"/>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525317" y="365125"/>
            <a:ext cx="10938551" cy="6016203"/>
          </a:xfrm>
          <a:prstGeom prst="rect">
            <a:avLst/>
          </a:prstGeom>
        </p:spPr>
      </p:pic>
    </p:spTree>
    <p:extLst>
      <p:ext uri="{BB962C8B-B14F-4D97-AF65-F5344CB8AC3E}">
        <p14:creationId xmlns:p14="http://schemas.microsoft.com/office/powerpoint/2010/main" val="19769479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0036"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after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11442700" cy="892175"/>
          </a:xfrm>
          <a:prstGeom prst="rect">
            <a:avLst/>
          </a:prstGeom>
          <a:noFill/>
          <a:ln>
            <a:noFill/>
          </a:ln>
        </p:spPr>
        <p:txBody>
          <a:bodyPr spcFirstLastPara="1" wrap="square"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respuesta y recuperación.</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969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970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702" name="CuadroTexto 20"/>
          <p:cNvSpPr txBox="1">
            <a:spLocks noChangeArrowheads="1"/>
          </p:cNvSpPr>
          <p:nvPr/>
        </p:nvSpPr>
        <p:spPr bwMode="auto">
          <a:xfrm>
            <a:off x="492125" y="1344613"/>
            <a:ext cx="5603875"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Activar y liderar 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ejecución del Plan Cantonal de Respuesta. </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Coordinar la activación y gestión de la respuesta de las Mesas Técnicas y Grupos de Trabajo del COE Cantonal.</a:t>
            </a:r>
          </a:p>
          <a:p>
            <a:pPr marL="358775" marR="0" algn="just">
              <a:spcBef>
                <a:spcPts val="0"/>
              </a:spcBef>
              <a:spcAft>
                <a:spcPts val="0"/>
              </a:spcAft>
              <a:buFont typeface="+mj-lt"/>
              <a:buAutoNum type="arabicPeriod"/>
            </a:pPr>
            <a:r>
              <a:rPr lang="es-ES" sz="1800" dirty="0">
                <a:latin typeface="Calibri" panose="020F0502020204030204" pitchFamily="34" charset="0"/>
                <a:cs typeface="Times New Roman" panose="02020603050405020304" pitchFamily="18" charset="0"/>
              </a:rPr>
              <a:t>Declarar la situación de emergencia institucional cuando el caso lo amerite. </a:t>
            </a:r>
          </a:p>
          <a:p>
            <a:pPr marL="358775" marR="0" algn="just">
              <a:spcBef>
                <a:spcPts val="0"/>
              </a:spcBef>
              <a:spcAft>
                <a:spcPts val="0"/>
              </a:spcAft>
              <a:buFont typeface="+mj-lt"/>
              <a:buAutoNum type="arabicPeriod"/>
            </a:pPr>
            <a:r>
              <a:rPr lang="es-MX" altLang="es-EC" sz="1800" dirty="0">
                <a:latin typeface="Calibri" panose="020F0502020204030204" pitchFamily="34" charset="0"/>
                <a:cs typeface="Times New Roman" panose="02020603050405020304" pitchFamily="18" charset="0"/>
              </a:rPr>
              <a:t>Remitir a la SGR las actas y resoluciones generadas en el COE Cantonal, así como también dar seguimiento y velar por el cumplimiento de los compromisos establecidos.</a:t>
            </a:r>
            <a:endParaRPr lang="es-EC" altLang="es-EC" sz="1800" dirty="0">
              <a:latin typeface="Calibri" panose="020F0502020204030204" pitchFamily="34" charset="0"/>
              <a:cs typeface="Times New Roman" panose="02020603050405020304" pitchFamily="18" charset="0"/>
            </a:endParaRPr>
          </a:p>
        </p:txBody>
      </p:sp>
      <p:sp>
        <p:nvSpPr>
          <p:cNvPr id="9" name="CuadroTexto 20"/>
          <p:cNvSpPr txBox="1">
            <a:spLocks noChangeArrowheads="1"/>
          </p:cNvSpPr>
          <p:nvPr/>
        </p:nvSpPr>
        <p:spPr bwMode="auto">
          <a:xfrm>
            <a:off x="6213475" y="1344612"/>
            <a:ext cx="5603875" cy="2430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marL="15875" marR="0" indent="0" algn="just">
              <a:spcBef>
                <a:spcPts val="0"/>
              </a:spcBef>
              <a:spcAft>
                <a:spcPts val="0"/>
              </a:spcAft>
            </a:pPr>
            <a:r>
              <a:rPr lang="es-ES" sz="1800" b="1" dirty="0">
                <a:latin typeface="Calibri" panose="020F0502020204030204" pitchFamily="34" charset="0"/>
                <a:cs typeface="Times New Roman" panose="02020603050405020304" pitchFamily="18" charset="0"/>
              </a:rPr>
              <a:t>Consideraciones para la recuperación: </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Realizar las estimaciones del costo de los daños, pérdidas y necesidades de recuperación en cada uno de los ámbitos sectoriales.</a:t>
            </a:r>
          </a:p>
          <a:p>
            <a:pPr marL="342900" lvl="0" indent="-342900" algn="just">
              <a:lnSpc>
                <a:spcPct val="107000"/>
              </a:lnSpc>
              <a:buFont typeface="+mj-lt"/>
              <a:buAutoNum type="arabicPeriod"/>
            </a:pPr>
            <a:r>
              <a:rPr lang="es-ES" sz="1800" dirty="0">
                <a:latin typeface="Calibri" panose="020F0502020204030204" pitchFamily="34" charset="0"/>
                <a:cs typeface="Times New Roman" panose="02020603050405020304" pitchFamily="18" charset="0"/>
              </a:rPr>
              <a:t>Solicitar a las áreas del GAD municipal y líderes de las Mesas Técnicas del COE Cantonal que ejecuten acciones de rehabilitación y reconstrucción en las áreas afectadas.</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4381071"/>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ES" altLang="es-MX"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Gobernadores mantener los COE provinciales activos en el contexto de época lluviosa y Fenómeno del Niño, se solicitará la participación el INAMHI y ERFEN en las sesiones que los Gobernadores consideren pertinente, para brindar información oficial y actualizada a esta instancia de coordinación.</a:t>
            </a:r>
            <a:endParaRPr lang="es-EC"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GAD Cantonales y Provinciales, actualizar y fortalecer los planes de respuesta territoriales tomando en consideración los pronósticos expuestos por los Institutos Técnicos Científicos así como los Lineamientos para Época Lluviosa remitos por la Secretaría de Gestión de Gestión de Riesgos el 08 de octubre de 2022.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Solicitar a los COE Provinciales, informar al COE Nacional de la solicitudes de recursos económicos generadas por los Gobiernos Autónomos Descentralizados Cantonales y Provinciales, basados en las declaratorias de emergencia institucionales, de manera que sean presentados por el COE Nacional al Ministerio de Finanzas para su análisis.</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chemeClr val="tx1"/>
                </a:solidFill>
                <a:latin typeface="Calibri" panose="020F0502020204030204" pitchFamily="34" charset="0"/>
                <a:ea typeface="Calibri" panose="020F0502020204030204" pitchFamily="34" charset="0"/>
                <a:cs typeface="Times New Roman" panose="02020603050405020304" pitchFamily="18" charset="0"/>
              </a:rPr>
              <a:t>Disponer a los COE cantonales de las provincias de Azuay, Bolívar, Cañar, Carchi, Chimborazo, Cotopaxi, El Oro, Esmeraldas, Guayas, Imbabura, Loja, Los Ríos, Manabí, Santa Elena, Santo Domingo De Los Tsáchilas, Galápagos y a la Subsecretaría de Gobernabilidad en Pichincha, se ejecuten tareas de prevención, en los territorios expuestos a amenazas por inundación y movimientos en masa. La Secretaría de Gestión de Riesgos, a través de sus coordinaciones zonales, brindará los insumos técnicos necesarios para este fin.</a:t>
            </a:r>
            <a:endParaRPr lang="es-ES" altLang="es-EC" sz="1600" dirty="0">
              <a:solidFill>
                <a:schemeClr val="tx1"/>
              </a:solidFill>
              <a:ea typeface="Calibri" panose="020F0502020204030204" pitchFamily="34" charset="0"/>
            </a:endParaRPr>
          </a:p>
          <a:p>
            <a:pPr algn="just" eaLnBrk="1" hangingPunct="1">
              <a:buFont typeface="Arial" panose="020B0604020202020204" pitchFamily="34" charset="0"/>
              <a:buAutoNum type="arabicPeriod"/>
            </a:pPr>
            <a:endParaRPr lang="es-ES" altLang="es-EC" sz="400" dirty="0">
              <a:solidFill>
                <a:schemeClr val="tx1"/>
              </a:solidFill>
              <a:ea typeface="Calibri" panose="020F0502020204030204" pitchFamily="34" charset="0"/>
            </a:endParaRPr>
          </a:p>
        </p:txBody>
      </p:sp>
    </p:spTree>
    <p:extLst>
      <p:ext uri="{BB962C8B-B14F-4D97-AF65-F5344CB8AC3E}">
        <p14:creationId xmlns:p14="http://schemas.microsoft.com/office/powerpoint/2010/main" val="31828225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304577"/>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Resoluciones COE Nacional.</a:t>
            </a:r>
          </a:p>
          <a:p>
            <a:pPr eaLnBrk="1" fontAlgn="auto" hangingPunct="1">
              <a:spcBef>
                <a:spcPts val="0"/>
              </a:spcBef>
              <a:spcAft>
                <a:spcPts val="0"/>
              </a:spcAft>
              <a:buClr>
                <a:srgbClr val="000000"/>
              </a:buClr>
              <a:buSzPts val="2000"/>
              <a:buFont typeface="Arial" panose="020B0604020202020204"/>
              <a:buNone/>
              <a:defRPr/>
            </a:pP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4" y="1344613"/>
            <a:ext cx="10080000" cy="3440429"/>
          </a:xfrm>
          <a:prstGeom prst="rect">
            <a:avLst/>
          </a:prstGeom>
          <a:noFill/>
        </p:spPr>
        <p:txBody>
          <a:bodyPr wrap="square">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presidentes de los COE Cantonales disponer la activación y </a:t>
            </a:r>
            <a:r>
              <a:rPr lang="es-ES" altLang="es-MX" sz="1600" dirty="0" err="1">
                <a:latin typeface="Calibri" panose="020F0502020204030204" pitchFamily="34" charset="0"/>
                <a:ea typeface="Calibri" panose="020F0502020204030204" pitchFamily="34" charset="0"/>
                <a:cs typeface="Times New Roman" panose="02020603050405020304" pitchFamily="18" charset="0"/>
              </a:rPr>
              <a:t>preposicionamiento</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maquinaria y recursos que permitan la reducción de los efectos por época lluviosa basados en los Lineamientos para Época Lluviosa emitidos por la Secretaría de Gestión de Riesgos, disponibles en: https://nube.gestionderiesgos.gob.ec/index.php/s/nSE8scgsdRcxNj7</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el desarrollo y difusión de campañas comunicacionales a través de diferentes medios de comunicación, con el objetivo de mantener informada a la ciudadanía de la situación meteorológica y advertir de posibles eventos que puedan presentarse en sus localidades.</a:t>
            </a:r>
          </a:p>
          <a:p>
            <a:pPr algn="just" eaLnBrk="1" hangingPunct="1">
              <a:lnSpc>
                <a:spcPct val="107000"/>
              </a:lnSpc>
              <a:spcBef>
                <a:spcPts val="600"/>
              </a:spcBef>
              <a:spcAft>
                <a:spcPts val="600"/>
              </a:spcAft>
              <a:buFont typeface="+mj-lt"/>
              <a:buAutoNum type="arabicPeriod" startAt="5"/>
            </a:pPr>
            <a:r>
              <a:rPr lang="es-ES" altLang="es-MX" sz="1600" dirty="0">
                <a:latin typeface="Calibri" panose="020F0502020204030204" pitchFamily="34" charset="0"/>
                <a:ea typeface="Calibri" panose="020F0502020204030204" pitchFamily="34" charset="0"/>
                <a:cs typeface="Times New Roman" panose="02020603050405020304" pitchFamily="18" charset="0"/>
              </a:rPr>
              <a:t>Solicitar a los Gobiernos Autónomos Descentralizados mantener una coordinación constante con los Coordinadores Zonales de la Secretaría de Gestión de Riesgos y las demás instituciones del Ejecutivo Desconcentrado.</a:t>
            </a:r>
          </a:p>
          <a:p>
            <a:pPr algn="just" eaLnBrk="1" hangingPunct="1">
              <a:lnSpc>
                <a:spcPct val="107000"/>
              </a:lnSpc>
              <a:spcBef>
                <a:spcPts val="600"/>
              </a:spcBef>
              <a:spcAft>
                <a:spcPts val="600"/>
              </a:spcAft>
              <a:buFont typeface="+mj-lt"/>
              <a:buAutoNum type="arabicPeriod" startAt="5"/>
            </a:pPr>
            <a:r>
              <a:rPr lang="es-ES" sz="1600" dirty="0">
                <a:latin typeface="Calibri" panose="020F0502020204030204" pitchFamily="34" charset="0"/>
                <a:cs typeface="Times New Roman" panose="02020603050405020304" pitchFamily="18" charset="0"/>
              </a:rPr>
              <a:t>Solicitar al INAMHI, remita al COE Nacional las brechas institucionales que limitan la generación de información y conocimiento hidrometeorológico, para ser puestas en conocimiento del Ministerio de Finanzas para su soporte</a:t>
            </a:r>
            <a:endParaRPr lang="es-ES" altLang="es-EC" sz="1600" dirty="0">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63367469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pSp>
        <p:nvGrpSpPr>
          <p:cNvPr id="35842" name="Grupo 3"/>
          <p:cNvGrpSpPr/>
          <p:nvPr/>
        </p:nvGrpSpPr>
        <p:grpSpPr bwMode="auto">
          <a:xfrm>
            <a:off x="0" y="-9525"/>
            <a:ext cx="12192000" cy="6870700"/>
            <a:chOff x="0" y="-9525"/>
            <a:chExt cx="12192000" cy="6869978"/>
          </a:xfrm>
        </p:grpSpPr>
        <p:pic>
          <p:nvPicPr>
            <p:cNvPr id="35845" name="Google Shape;126;p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525"/>
              <a:ext cx="12192000" cy="68699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846" name="Grupo 2"/>
            <p:cNvGrpSpPr/>
            <p:nvPr/>
          </p:nvGrpSpPr>
          <p:grpSpPr bwMode="auto">
            <a:xfrm>
              <a:off x="8468596" y="5724524"/>
              <a:ext cx="3312958" cy="964242"/>
              <a:chOff x="8468596" y="5724524"/>
              <a:chExt cx="3312958" cy="964242"/>
            </a:xfrm>
          </p:grpSpPr>
          <p:sp>
            <p:nvSpPr>
              <p:cNvPr id="2" name="Rectángulo 1"/>
              <p:cNvSpPr/>
              <p:nvPr/>
            </p:nvSpPr>
            <p:spPr bwMode="auto">
              <a:xfrm>
                <a:off x="8601075" y="5723922"/>
                <a:ext cx="3179763" cy="965099"/>
              </a:xfrm>
              <a:prstGeom prst="rect">
                <a:avLst/>
              </a:prstGeom>
              <a:solidFill>
                <a:srgbClr val="2D459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buClr>
                    <a:srgbClr val="000000"/>
                  </a:buClr>
                  <a:buFont typeface="Arial" panose="020B0604020202020204"/>
                  <a:buNone/>
                  <a:defRPr/>
                </a:pPr>
                <a:endParaRPr lang="es-EC" kern="0"/>
              </a:p>
            </p:txBody>
          </p:sp>
          <p:pic>
            <p:nvPicPr>
              <p:cNvPr id="3584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468596" y="5724524"/>
                <a:ext cx="3312958" cy="8616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35843" name="Google Shape;127;p5"/>
          <p:cNvSpPr txBox="1">
            <a:spLocks noChangeArrowheads="1"/>
          </p:cNvSpPr>
          <p:nvPr/>
        </p:nvSpPr>
        <p:spPr bwMode="auto">
          <a:xfrm>
            <a:off x="2651125" y="2773363"/>
            <a:ext cx="6311900" cy="157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9600"/>
            </a:pPr>
            <a:r>
              <a:rPr lang="es-EC" altLang="es-EC" sz="9600">
                <a:solidFill>
                  <a:srgbClr val="FFFFFF"/>
                </a:solidFill>
              </a:rPr>
              <a:t>Gracias</a:t>
            </a:r>
          </a:p>
        </p:txBody>
      </p:sp>
      <p:sp>
        <p:nvSpPr>
          <p:cNvPr id="35844" name="Google Shape;128;p5"/>
          <p:cNvSpPr txBox="1">
            <a:spLocks noChangeArrowheads="1"/>
          </p:cNvSpPr>
          <p:nvPr/>
        </p:nvSpPr>
        <p:spPr bwMode="auto">
          <a:xfrm>
            <a:off x="195263" y="425450"/>
            <a:ext cx="4360862"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FFFFFF"/>
                </a:solidFill>
              </a:rPr>
              <a:t>Secretaría de Gestión de Riesgos</a:t>
            </a:r>
            <a:endParaRPr lang="es-EC" altLang="es-EC"/>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Gestiones de la SGR. </a:t>
            </a: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CuadroTexto 1"/>
          <p:cNvSpPr txBox="1"/>
          <p:nvPr/>
        </p:nvSpPr>
        <p:spPr>
          <a:xfrm>
            <a:off x="492124" y="836712"/>
            <a:ext cx="7009228" cy="5098832"/>
          </a:xfrm>
          <a:prstGeom prst="rect">
            <a:avLst/>
          </a:prstGeom>
          <a:noFill/>
        </p:spPr>
        <p:txBody>
          <a:bodyPr wrap="square" rtlCol="0">
            <a:spAutoFit/>
          </a:bodyPr>
          <a:lstStyle/>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Monitoreo de la evolución del ENOS a través del Equipo ERFEN.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escenario de riesgo, para determinar impactos y daños por cantones y provincia.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de Mesas Técnicas y Grupos de Trabajo del COE Nacional para establecer estrategias y cierre de brechas para la preparación y respuesta.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Activación con Gobernadores para liderar el proceso preparación para la respuesta, a través de los COE Provinciales, en coordinación con la Secretaría de Gestión de Riesgos.</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Definición de lineamientos para gestionar los riesgos por la época lluviosa y el fenómeno de El Niño.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Catalogar kits para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Abastecer bodegas de la SGR para la asistencia humanitaria.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Gestiones con INAMHI para fortalecer el monitoreo y con EPA para el mantenimiento de canales de riego y represas.  </a:t>
            </a:r>
          </a:p>
          <a:p>
            <a:pPr marL="285750" indent="-285750" algn="just" eaLnBrk="1" hangingPunct="1">
              <a:spcAft>
                <a:spcPts val="800"/>
              </a:spcAft>
              <a:buFont typeface="Arial" panose="020B0604020202020204" pitchFamily="34" charset="0"/>
              <a:buChar char="•"/>
            </a:pPr>
            <a:r>
              <a:rPr lang="es-EC" altLang="en-US" sz="1700" dirty="0">
                <a:latin typeface="Calibri" panose="020F0502020204030204" pitchFamily="34" charset="0"/>
                <a:cs typeface="Calibri" panose="020F0502020204030204" pitchFamily="34" charset="0"/>
              </a:rPr>
              <a:t>Mapeo de proyectos BDE para la reducción del riesgo de desastres con los GAD Municipales y Provinciales, por un monto de 257.367.532,37 dólares.</a:t>
            </a:r>
            <a:r>
              <a:rPr lang="es-EC" altLang="en-US" sz="1700" b="1" dirty="0">
                <a:latin typeface="Calibri" panose="020F0502020204030204" pitchFamily="34" charset="0"/>
                <a:cs typeface="Calibri" panose="020F0502020204030204" pitchFamily="34" charset="0"/>
              </a:rPr>
              <a:t> </a:t>
            </a:r>
            <a:endParaRPr lang="es-EC" altLang="en-US" sz="1700" dirty="0">
              <a:latin typeface="Calibri" panose="020F0502020204030204" pitchFamily="34" charset="0"/>
              <a:ea typeface="Calibri" panose="020F0502020204030204" pitchFamily="34" charset="0"/>
            </a:endParaRPr>
          </a:p>
        </p:txBody>
      </p:sp>
      <p:grpSp>
        <p:nvGrpSpPr>
          <p:cNvPr id="28" name="Grupo 27"/>
          <p:cNvGrpSpPr/>
          <p:nvPr/>
        </p:nvGrpSpPr>
        <p:grpSpPr>
          <a:xfrm>
            <a:off x="7536160" y="11943"/>
            <a:ext cx="3641725" cy="4454525"/>
            <a:chOff x="6269804" y="797073"/>
            <a:chExt cx="4846400" cy="4961952"/>
          </a:xfrm>
        </p:grpSpPr>
        <p:grpSp>
          <p:nvGrpSpPr>
            <p:cNvPr id="30" name="Grupo 29"/>
            <p:cNvGrpSpPr/>
            <p:nvPr/>
          </p:nvGrpSpPr>
          <p:grpSpPr>
            <a:xfrm>
              <a:off x="6269804" y="797073"/>
              <a:ext cx="4846400" cy="4961952"/>
              <a:chOff x="4392809" y="1048208"/>
              <a:chExt cx="4846400" cy="4961952"/>
            </a:xfrm>
          </p:grpSpPr>
          <p:pic>
            <p:nvPicPr>
              <p:cNvPr id="41" name="Imagen 40"/>
              <p:cNvPicPr>
                <a:picLocks noChangeAspect="1"/>
              </p:cNvPicPr>
              <p:nvPr/>
            </p:nvPicPr>
            <p:blipFill>
              <a:blip r:embed="rId5"/>
              <a:stretch>
                <a:fillRect/>
              </a:stretch>
            </p:blipFill>
            <p:spPr>
              <a:xfrm>
                <a:off x="4392809" y="1048208"/>
                <a:ext cx="4846400" cy="4961952"/>
              </a:xfrm>
              <a:prstGeom prst="rect">
                <a:avLst/>
              </a:prstGeom>
              <a:noFill/>
              <a:ln w="9525" cap="flat" cmpd="sng">
                <a:solidFill>
                  <a:schemeClr val="bg1"/>
                </a:solidFill>
                <a:prstDash val="solid"/>
                <a:miter/>
                <a:headEnd type="none" w="med" len="med"/>
                <a:tailEnd type="none" w="med" len="med"/>
              </a:ln>
            </p:spPr>
          </p:pic>
          <p:pic>
            <p:nvPicPr>
              <p:cNvPr id="42" name="Gráfico 13" descr="Anclar con relleno sólido"/>
              <p:cNvPicPr>
                <a:picLocks noChangeAspect="1"/>
              </p:cNvPicPr>
              <p:nvPr/>
            </p:nvPicPr>
            <p:blipFill>
              <a:blip r:embed="rId6"/>
              <a:stretch>
                <a:fillRect/>
              </a:stretch>
            </p:blipFill>
            <p:spPr>
              <a:xfrm rot="3341259">
                <a:off x="5981327" y="1274217"/>
                <a:ext cx="392768" cy="392768"/>
              </a:xfrm>
              <a:prstGeom prst="rect">
                <a:avLst/>
              </a:prstGeom>
            </p:spPr>
          </p:pic>
          <p:pic>
            <p:nvPicPr>
              <p:cNvPr id="43" name="Gráfico 14" descr="Anclar con relleno sólido"/>
              <p:cNvPicPr>
                <a:picLocks noChangeAspect="1"/>
              </p:cNvPicPr>
              <p:nvPr/>
            </p:nvPicPr>
            <p:blipFill>
              <a:blip r:embed="rId6"/>
              <a:stretch>
                <a:fillRect/>
              </a:stretch>
            </p:blipFill>
            <p:spPr>
              <a:xfrm rot="3341259">
                <a:off x="5397690" y="3198843"/>
                <a:ext cx="392768" cy="392768"/>
              </a:xfrm>
              <a:prstGeom prst="rect">
                <a:avLst/>
              </a:prstGeom>
            </p:spPr>
          </p:pic>
          <p:pic>
            <p:nvPicPr>
              <p:cNvPr id="44" name="Gráfico 15" descr="Anclar con relleno sólido"/>
              <p:cNvPicPr>
                <a:picLocks noChangeAspect="1"/>
              </p:cNvPicPr>
              <p:nvPr/>
            </p:nvPicPr>
            <p:blipFill>
              <a:blip r:embed="rId6"/>
              <a:stretch>
                <a:fillRect/>
              </a:stretch>
            </p:blipFill>
            <p:spPr>
              <a:xfrm rot="3341259">
                <a:off x="6695004" y="1531121"/>
                <a:ext cx="392768" cy="392768"/>
              </a:xfrm>
              <a:prstGeom prst="rect">
                <a:avLst/>
              </a:prstGeom>
            </p:spPr>
          </p:pic>
          <p:pic>
            <p:nvPicPr>
              <p:cNvPr id="45" name="Gráfico 16" descr="Anclar con relleno sólido"/>
              <p:cNvPicPr>
                <a:picLocks noChangeAspect="1"/>
              </p:cNvPicPr>
              <p:nvPr/>
            </p:nvPicPr>
            <p:blipFill>
              <a:blip r:embed="rId6"/>
              <a:stretch>
                <a:fillRect/>
              </a:stretch>
            </p:blipFill>
            <p:spPr>
              <a:xfrm rot="3341259">
                <a:off x="5460468" y="2291680"/>
                <a:ext cx="392768" cy="392768"/>
              </a:xfrm>
              <a:prstGeom prst="rect">
                <a:avLst/>
              </a:prstGeom>
            </p:spPr>
          </p:pic>
          <p:pic>
            <p:nvPicPr>
              <p:cNvPr id="48" name="Gráfico 17" descr="Anclar con relleno sólido"/>
              <p:cNvPicPr>
                <a:picLocks noChangeAspect="1"/>
              </p:cNvPicPr>
              <p:nvPr/>
            </p:nvPicPr>
            <p:blipFill>
              <a:blip r:embed="rId6"/>
              <a:stretch>
                <a:fillRect/>
              </a:stretch>
            </p:blipFill>
            <p:spPr>
              <a:xfrm rot="3341259">
                <a:off x="5778649" y="4784173"/>
                <a:ext cx="392768" cy="392768"/>
              </a:xfrm>
              <a:prstGeom prst="rect">
                <a:avLst/>
              </a:prstGeom>
            </p:spPr>
          </p:pic>
          <p:pic>
            <p:nvPicPr>
              <p:cNvPr id="51" name="Gráfico 18" descr="Anclar con relleno sólido"/>
              <p:cNvPicPr>
                <a:picLocks noChangeAspect="1"/>
              </p:cNvPicPr>
              <p:nvPr/>
            </p:nvPicPr>
            <p:blipFill>
              <a:blip r:embed="rId6"/>
              <a:stretch>
                <a:fillRect/>
              </a:stretch>
            </p:blipFill>
            <p:spPr>
              <a:xfrm rot="3341259">
                <a:off x="6973658" y="3675527"/>
                <a:ext cx="392768" cy="392768"/>
              </a:xfrm>
              <a:prstGeom prst="rect">
                <a:avLst/>
              </a:prstGeom>
            </p:spPr>
          </p:pic>
          <p:pic>
            <p:nvPicPr>
              <p:cNvPr id="54" name="Gráfico 19" descr="Anclar con relleno sólido"/>
              <p:cNvPicPr>
                <a:picLocks noChangeAspect="1"/>
              </p:cNvPicPr>
              <p:nvPr/>
            </p:nvPicPr>
            <p:blipFill>
              <a:blip r:embed="rId6"/>
              <a:stretch>
                <a:fillRect/>
              </a:stretch>
            </p:blipFill>
            <p:spPr>
              <a:xfrm rot="3341259">
                <a:off x="6497924" y="1845071"/>
                <a:ext cx="392768" cy="392768"/>
              </a:xfrm>
              <a:prstGeom prst="rect">
                <a:avLst/>
              </a:prstGeom>
            </p:spPr>
          </p:pic>
          <p:pic>
            <p:nvPicPr>
              <p:cNvPr id="55" name="Gráfico 20" descr="Anclar con relleno sólido"/>
              <p:cNvPicPr>
                <a:picLocks noChangeAspect="1"/>
              </p:cNvPicPr>
              <p:nvPr/>
            </p:nvPicPr>
            <p:blipFill>
              <a:blip r:embed="rId6"/>
              <a:stretch>
                <a:fillRect/>
              </a:stretch>
            </p:blipFill>
            <p:spPr>
              <a:xfrm rot="3341259">
                <a:off x="5568866" y="4305155"/>
                <a:ext cx="392768" cy="392768"/>
              </a:xfrm>
              <a:prstGeom prst="rect">
                <a:avLst/>
              </a:prstGeom>
            </p:spPr>
          </p:pic>
          <p:pic>
            <p:nvPicPr>
              <p:cNvPr id="56" name="Gráfico 21" descr="Anclar con relleno sólido"/>
              <p:cNvPicPr>
                <a:picLocks noChangeAspect="1"/>
              </p:cNvPicPr>
              <p:nvPr/>
            </p:nvPicPr>
            <p:blipFill>
              <a:blip r:embed="rId6"/>
              <a:stretch>
                <a:fillRect/>
              </a:stretch>
            </p:blipFill>
            <p:spPr>
              <a:xfrm rot="3341259">
                <a:off x="6324472" y="2415122"/>
                <a:ext cx="392768" cy="392768"/>
              </a:xfrm>
              <a:prstGeom prst="rect">
                <a:avLst/>
              </a:prstGeom>
            </p:spPr>
          </p:pic>
          <p:pic>
            <p:nvPicPr>
              <p:cNvPr id="57" name="Gráfico 22" descr="Anclar con relleno sólido"/>
              <p:cNvPicPr>
                <a:picLocks noChangeAspect="1"/>
              </p:cNvPicPr>
              <p:nvPr/>
            </p:nvPicPr>
            <p:blipFill>
              <a:blip r:embed="rId6"/>
              <a:stretch>
                <a:fillRect/>
              </a:stretch>
            </p:blipFill>
            <p:spPr>
              <a:xfrm rot="3341259">
                <a:off x="6432317" y="3102161"/>
                <a:ext cx="392768" cy="392768"/>
              </a:xfrm>
              <a:prstGeom prst="rect">
                <a:avLst/>
              </a:prstGeom>
            </p:spPr>
          </p:pic>
          <p:pic>
            <p:nvPicPr>
              <p:cNvPr id="58" name="Gráfico 23" descr="Anclar con relleno sólido"/>
              <p:cNvPicPr>
                <a:picLocks noChangeAspect="1"/>
              </p:cNvPicPr>
              <p:nvPr/>
            </p:nvPicPr>
            <p:blipFill>
              <a:blip r:embed="rId6"/>
              <a:stretch>
                <a:fillRect/>
              </a:stretch>
            </p:blipFill>
            <p:spPr>
              <a:xfrm rot="3341259">
                <a:off x="6902356" y="1327928"/>
                <a:ext cx="392768" cy="392768"/>
              </a:xfrm>
              <a:prstGeom prst="rect">
                <a:avLst/>
              </a:prstGeom>
            </p:spPr>
          </p:pic>
          <p:pic>
            <p:nvPicPr>
              <p:cNvPr id="59" name="Gráfico 24" descr="Anclar con relleno sólido"/>
              <p:cNvPicPr>
                <a:picLocks noChangeAspect="1"/>
              </p:cNvPicPr>
              <p:nvPr/>
            </p:nvPicPr>
            <p:blipFill>
              <a:blip r:embed="rId6"/>
              <a:stretch>
                <a:fillRect/>
              </a:stretch>
            </p:blipFill>
            <p:spPr>
              <a:xfrm rot="3341259">
                <a:off x="6127867" y="3662182"/>
                <a:ext cx="392768" cy="392768"/>
              </a:xfrm>
              <a:prstGeom prst="rect">
                <a:avLst/>
              </a:prstGeom>
            </p:spPr>
          </p:pic>
          <p:pic>
            <p:nvPicPr>
              <p:cNvPr id="60" name="Gráfico 25" descr="Anclar con relleno sólido"/>
              <p:cNvPicPr>
                <a:picLocks noChangeAspect="1"/>
              </p:cNvPicPr>
              <p:nvPr/>
            </p:nvPicPr>
            <p:blipFill>
              <a:blip r:embed="rId6"/>
              <a:stretch>
                <a:fillRect/>
              </a:stretch>
            </p:blipFill>
            <p:spPr>
              <a:xfrm rot="3341259">
                <a:off x="6108466" y="3061166"/>
                <a:ext cx="392768" cy="392768"/>
              </a:xfrm>
              <a:prstGeom prst="rect">
                <a:avLst/>
              </a:prstGeom>
            </p:spPr>
          </p:pic>
          <p:pic>
            <p:nvPicPr>
              <p:cNvPr id="61" name="Gráfico 26" descr="Anclar con relleno sólido"/>
              <p:cNvPicPr>
                <a:picLocks noChangeAspect="1"/>
              </p:cNvPicPr>
              <p:nvPr/>
            </p:nvPicPr>
            <p:blipFill>
              <a:blip r:embed="rId6"/>
              <a:stretch>
                <a:fillRect/>
              </a:stretch>
            </p:blipFill>
            <p:spPr>
              <a:xfrm rot="3341259">
                <a:off x="5854956" y="4127964"/>
                <a:ext cx="392768" cy="392768"/>
              </a:xfrm>
              <a:prstGeom prst="rect">
                <a:avLst/>
              </a:prstGeom>
            </p:spPr>
          </p:pic>
          <p:pic>
            <p:nvPicPr>
              <p:cNvPr id="62" name="Gráfico 27" descr="Anclar con relleno sólido"/>
              <p:cNvPicPr>
                <a:picLocks noChangeAspect="1"/>
              </p:cNvPicPr>
              <p:nvPr/>
            </p:nvPicPr>
            <p:blipFill>
              <a:blip r:embed="rId6"/>
              <a:stretch>
                <a:fillRect/>
              </a:stretch>
            </p:blipFill>
            <p:spPr>
              <a:xfrm rot="3341259">
                <a:off x="4983642" y="3304970"/>
                <a:ext cx="392768" cy="392768"/>
              </a:xfrm>
              <a:prstGeom prst="rect">
                <a:avLst/>
              </a:prstGeom>
            </p:spPr>
          </p:pic>
        </p:grpSp>
        <p:pic>
          <p:nvPicPr>
            <p:cNvPr id="33" name="Gráfico 10" descr="Anclar con relleno sólido"/>
            <p:cNvPicPr>
              <a:picLocks noChangeAspect="1"/>
            </p:cNvPicPr>
            <p:nvPr/>
          </p:nvPicPr>
          <p:blipFill>
            <a:blip r:embed="rId6"/>
            <a:stretch>
              <a:fillRect/>
            </a:stretch>
          </p:blipFill>
          <p:spPr>
            <a:xfrm rot="3341259">
              <a:off x="7639774" y="2552152"/>
              <a:ext cx="392768" cy="392768"/>
            </a:xfrm>
            <a:prstGeom prst="rect">
              <a:avLst/>
            </a:prstGeom>
          </p:spPr>
        </p:pic>
        <p:pic>
          <p:nvPicPr>
            <p:cNvPr id="34" name="Gráfico 11" descr="Anclar con relleno sólido"/>
            <p:cNvPicPr>
              <a:picLocks noChangeAspect="1"/>
            </p:cNvPicPr>
            <p:nvPr/>
          </p:nvPicPr>
          <p:blipFill>
            <a:blip r:embed="rId6"/>
            <a:stretch>
              <a:fillRect/>
            </a:stretch>
          </p:blipFill>
          <p:spPr>
            <a:xfrm rot="3341259">
              <a:off x="7942250" y="1753012"/>
              <a:ext cx="392768" cy="392768"/>
            </a:xfrm>
            <a:prstGeom prst="rect">
              <a:avLst/>
            </a:prstGeom>
          </p:spPr>
        </p:pic>
      </p:grpSp>
      <p:pic>
        <p:nvPicPr>
          <p:cNvPr id="29" name="Imagen 28"/>
          <p:cNvPicPr>
            <a:picLocks noChangeAspect="1"/>
          </p:cNvPicPr>
          <p:nvPr/>
        </p:nvPicPr>
        <p:blipFill>
          <a:blip r:embed="rId7"/>
          <a:stretch>
            <a:fillRect/>
          </a:stretch>
        </p:blipFill>
        <p:spPr>
          <a:xfrm>
            <a:off x="7536160" y="4506155"/>
            <a:ext cx="4568825" cy="1360488"/>
          </a:xfrm>
          <a:prstGeom prst="rect">
            <a:avLst/>
          </a:prstGeom>
          <a:ln w="6350" cap="sq">
            <a:solidFill>
              <a:srgbClr val="000000"/>
            </a:solidFill>
            <a:prstDash val="solid"/>
            <a:miter lim="800000"/>
            <a:headEnd/>
            <a:tailEnd/>
          </a:ln>
          <a:effectLst>
            <a:outerShdw blurRad="50800" dist="38100" dir="2700000" algn="tl" rotWithShape="0">
              <a:srgbClr val="000000">
                <a:alpha val="43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314" name="Google Shape;118;p4"/>
          <p:cNvSpPr txBox="1">
            <a:spLocks noChangeArrowheads="1"/>
          </p:cNvSpPr>
          <p:nvPr/>
        </p:nvSpPr>
        <p:spPr bwMode="auto">
          <a:xfrm>
            <a:off x="492125" y="241300"/>
            <a:ext cx="9420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2000"/>
            </a:pPr>
            <a:r>
              <a:rPr lang="es-EC" altLang="es-EC" sz="2800" b="1" dirty="0">
                <a:solidFill>
                  <a:srgbClr val="212D5A"/>
                </a:solidFill>
                <a:latin typeface="Calibri" panose="020F0502020204030204" pitchFamily="34" charset="0"/>
                <a:cs typeface="Calibri" panose="020F0502020204030204" pitchFamily="34" charset="0"/>
              </a:rPr>
              <a:t>Consideraciones generales para los </a:t>
            </a:r>
            <a:r>
              <a:rPr lang="es-EC" altLang="es-EC" sz="2800" b="1">
                <a:solidFill>
                  <a:srgbClr val="212D5A"/>
                </a:solidFill>
                <a:latin typeface="Calibri" panose="020F0502020204030204" pitchFamily="34" charset="0"/>
                <a:cs typeface="Calibri" panose="020F0502020204030204" pitchFamily="34" charset="0"/>
              </a:rPr>
              <a:t>GAD Municipales.  </a:t>
            </a:r>
            <a:endParaRPr lang="es-EC" altLang="es-EC" sz="2800" b="1" dirty="0">
              <a:solidFill>
                <a:srgbClr val="212D5A"/>
              </a:solidFill>
              <a:latin typeface="Calibri" panose="020F0502020204030204" pitchFamily="34" charset="0"/>
              <a:cs typeface="Calibri" panose="020F0502020204030204" pitchFamily="34" charset="0"/>
            </a:endParaRPr>
          </a:p>
        </p:txBody>
      </p:sp>
      <p:pic>
        <p:nvPicPr>
          <p:cNvPr id="1331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331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319" name="Group 27"/>
          <p:cNvGrpSpPr/>
          <p:nvPr/>
        </p:nvGrpSpPr>
        <p:grpSpPr bwMode="auto">
          <a:xfrm>
            <a:off x="6657975" y="1196752"/>
            <a:ext cx="3254375" cy="658812"/>
            <a:chOff x="838200" y="5410200"/>
            <a:chExt cx="2590800" cy="609600"/>
          </a:xfrm>
        </p:grpSpPr>
        <p:sp>
          <p:nvSpPr>
            <p:cNvPr id="35" name="Rounded Rectangle 24"/>
            <p:cNvSpPr/>
            <p:nvPr/>
          </p:nvSpPr>
          <p:spPr bwMode="auto">
            <a:xfrm>
              <a:off x="838200" y="5410200"/>
              <a:ext cx="2590800" cy="609600"/>
            </a:xfrm>
            <a:prstGeom prst="roundRect">
              <a:avLst>
                <a:gd name="adj" fmla="val 50000"/>
              </a:avLst>
            </a:prstGeom>
            <a:solidFill>
              <a:srgbClr val="FFC000"/>
            </a:solidFill>
            <a:ln w="9525">
              <a:solidFill>
                <a:schemeClr val="accent3">
                  <a:lumMod val="75000"/>
                </a:schemeClr>
              </a:solidFill>
              <a:round/>
            </a:ln>
          </p:spPr>
          <p:txBody>
            <a:bodyPr anchor="ctr"/>
            <a:lstStyle/>
            <a:p>
              <a:pPr marL="447675" algn="ctr"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Reducción</a:t>
              </a:r>
              <a:r>
                <a:rPr lang="en-US" sz="1800" kern="0" dirty="0">
                  <a:latin typeface="Arial" panose="020B0604020202020204"/>
                  <a:cs typeface="Arial" panose="020B0604020202020204"/>
                </a:rPr>
                <a:t> de </a:t>
              </a:r>
              <a:r>
                <a:rPr lang="en-US" sz="1800" kern="0" dirty="0" err="1">
                  <a:latin typeface="Arial" panose="020B0604020202020204"/>
                  <a:cs typeface="Arial" panose="020B0604020202020204"/>
                </a:rPr>
                <a:t>Riesgos</a:t>
              </a:r>
              <a:r>
                <a:rPr lang="en-US" sz="1800" kern="0" dirty="0">
                  <a:latin typeface="Arial" panose="020B0604020202020204"/>
                  <a:cs typeface="Arial" panose="020B0604020202020204"/>
                </a:rPr>
                <a:t> </a:t>
              </a:r>
            </a:p>
          </p:txBody>
        </p:sp>
        <p:sp>
          <p:nvSpPr>
            <p:cNvPr id="36"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uk-UA" sz="2400" b="1" kern="0" dirty="0">
                  <a:latin typeface="Arial" panose="020B0604020202020204"/>
                  <a:cs typeface="Arial" panose="020B0604020202020204"/>
                </a:rPr>
                <a:t>1</a:t>
              </a:r>
              <a:endParaRPr lang="en-US" sz="2400" b="1" kern="0" dirty="0">
                <a:latin typeface="Arial" panose="020B0604020202020204"/>
                <a:cs typeface="Arial" panose="020B0604020202020204"/>
              </a:endParaRPr>
            </a:p>
          </p:txBody>
        </p:sp>
      </p:grpSp>
      <p:grpSp>
        <p:nvGrpSpPr>
          <p:cNvPr id="13320" name="Group 27"/>
          <p:cNvGrpSpPr/>
          <p:nvPr/>
        </p:nvGrpSpPr>
        <p:grpSpPr bwMode="auto">
          <a:xfrm>
            <a:off x="6657975" y="2193702"/>
            <a:ext cx="3254375" cy="658812"/>
            <a:chOff x="838200" y="5410200"/>
            <a:chExt cx="2590800" cy="609600"/>
          </a:xfrm>
        </p:grpSpPr>
        <p:sp>
          <p:nvSpPr>
            <p:cNvPr id="46" name="Rounded Rectangle 24"/>
            <p:cNvSpPr/>
            <p:nvPr/>
          </p:nvSpPr>
          <p:spPr bwMode="auto">
            <a:xfrm>
              <a:off x="838200" y="5410200"/>
              <a:ext cx="2590800" cy="609600"/>
            </a:xfrm>
            <a:prstGeom prst="roundRect">
              <a:avLst>
                <a:gd name="adj" fmla="val 50000"/>
              </a:avLst>
            </a:prstGeom>
            <a:solidFill>
              <a:srgbClr val="A5A5A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Preparación</a:t>
              </a:r>
              <a:r>
                <a:rPr lang="en-US" sz="1800" kern="0" dirty="0">
                  <a:latin typeface="Arial" panose="020B0604020202020204"/>
                  <a:cs typeface="Arial" panose="020B0604020202020204"/>
                </a:rPr>
                <a:t> para la </a:t>
              </a:r>
              <a:r>
                <a:rPr lang="en-US" sz="1800" kern="0" dirty="0" err="1">
                  <a:latin typeface="Arial" panose="020B0604020202020204"/>
                  <a:cs typeface="Arial" panose="020B0604020202020204"/>
                </a:rPr>
                <a:t>respuesta</a:t>
              </a:r>
              <a:r>
                <a:rPr lang="en-US" sz="1800" kern="0" dirty="0">
                  <a:latin typeface="Arial" panose="020B0604020202020204"/>
                  <a:cs typeface="Arial" panose="020B0604020202020204"/>
                </a:rPr>
                <a:t> </a:t>
              </a:r>
            </a:p>
          </p:txBody>
        </p:sp>
        <p:sp>
          <p:nvSpPr>
            <p:cNvPr id="47" name="Oval 21"/>
            <p:cNvSpPr/>
            <p:nvPr/>
          </p:nvSpPr>
          <p:spPr bwMode="auto">
            <a:xfrm>
              <a:off x="887488" y="5466019"/>
              <a:ext cx="429694" cy="499432"/>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2</a:t>
              </a:r>
              <a:endParaRPr lang="en-US" sz="2400" b="1" kern="0" dirty="0">
                <a:latin typeface="Arial" panose="020B0604020202020204"/>
                <a:cs typeface="Arial" panose="020B0604020202020204"/>
              </a:endParaRPr>
            </a:p>
          </p:txBody>
        </p:sp>
      </p:grpSp>
      <p:grpSp>
        <p:nvGrpSpPr>
          <p:cNvPr id="13321" name="Group 27"/>
          <p:cNvGrpSpPr/>
          <p:nvPr/>
        </p:nvGrpSpPr>
        <p:grpSpPr bwMode="auto">
          <a:xfrm>
            <a:off x="6657975" y="3185889"/>
            <a:ext cx="3254375" cy="660400"/>
            <a:chOff x="838200" y="5410200"/>
            <a:chExt cx="2590800" cy="609600"/>
          </a:xfrm>
        </p:grpSpPr>
        <p:sp>
          <p:nvSpPr>
            <p:cNvPr id="49" name="Rounded Rectangle 24"/>
            <p:cNvSpPr/>
            <p:nvPr/>
          </p:nvSpPr>
          <p:spPr bwMode="auto">
            <a:xfrm>
              <a:off x="838200" y="5410200"/>
              <a:ext cx="2590800" cy="609600"/>
            </a:xfrm>
            <a:prstGeom prst="roundRect">
              <a:avLst>
                <a:gd name="adj" fmla="val 50000"/>
              </a:avLst>
            </a:prstGeom>
            <a:solidFill>
              <a:srgbClr val="ED7D31"/>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a:latin typeface="Arial" panose="020B0604020202020204"/>
                  <a:cs typeface="Arial" panose="020B0604020202020204"/>
                </a:rPr>
                <a:t>Respuesta a la </a:t>
              </a:r>
              <a:r>
                <a:rPr lang="en-US" sz="1800" kern="0" dirty="0" err="1">
                  <a:latin typeface="Arial" panose="020B0604020202020204"/>
                  <a:cs typeface="Arial" panose="020B0604020202020204"/>
                </a:rPr>
                <a:t>emergencia</a:t>
              </a:r>
              <a:r>
                <a:rPr lang="en-US" sz="1800" kern="0" dirty="0">
                  <a:latin typeface="Arial" panose="020B0604020202020204"/>
                  <a:cs typeface="Arial" panose="020B0604020202020204"/>
                </a:rPr>
                <a:t>  </a:t>
              </a:r>
            </a:p>
          </p:txBody>
        </p:sp>
        <p:sp>
          <p:nvSpPr>
            <p:cNvPr id="50" name="Oval 21"/>
            <p:cNvSpPr/>
            <p:nvPr/>
          </p:nvSpPr>
          <p:spPr bwMode="auto">
            <a:xfrm>
              <a:off x="887488" y="5465885"/>
              <a:ext cx="429694" cy="499697"/>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3</a:t>
              </a:r>
              <a:endParaRPr lang="en-US" sz="2400" b="1" kern="0" dirty="0">
                <a:latin typeface="Arial" panose="020B0604020202020204"/>
                <a:cs typeface="Arial" panose="020B0604020202020204"/>
              </a:endParaRPr>
            </a:p>
          </p:txBody>
        </p:sp>
      </p:grpSp>
      <p:grpSp>
        <p:nvGrpSpPr>
          <p:cNvPr id="13322" name="Group 27"/>
          <p:cNvGrpSpPr/>
          <p:nvPr/>
        </p:nvGrpSpPr>
        <p:grpSpPr bwMode="auto">
          <a:xfrm>
            <a:off x="6657975" y="4179664"/>
            <a:ext cx="3254375" cy="658813"/>
            <a:chOff x="838200" y="5410200"/>
            <a:chExt cx="2590800" cy="609600"/>
          </a:xfrm>
        </p:grpSpPr>
        <p:sp>
          <p:nvSpPr>
            <p:cNvPr id="52" name="Rounded Rectangle 24"/>
            <p:cNvSpPr/>
            <p:nvPr/>
          </p:nvSpPr>
          <p:spPr bwMode="auto">
            <a:xfrm>
              <a:off x="838200" y="5410200"/>
              <a:ext cx="2590800" cy="609600"/>
            </a:xfrm>
            <a:prstGeom prst="roundRect">
              <a:avLst>
                <a:gd name="adj" fmla="val 50000"/>
              </a:avLst>
            </a:prstGeom>
            <a:solidFill>
              <a:srgbClr val="5B9BD5"/>
            </a:solidFill>
            <a:ln w="9525">
              <a:solidFill>
                <a:schemeClr val="accent3">
                  <a:lumMod val="75000"/>
                </a:schemeClr>
              </a:solidFill>
              <a:round/>
            </a:ln>
          </p:spPr>
          <p:txBody>
            <a:bodyPr anchor="ctr"/>
            <a:lstStyle/>
            <a:p>
              <a:pPr marL="536575" eaLnBrk="1" fontAlgn="auto" hangingPunct="1">
                <a:spcBef>
                  <a:spcPts val="0"/>
                </a:spcBef>
                <a:spcAft>
                  <a:spcPts val="0"/>
                </a:spcAft>
                <a:buClr>
                  <a:srgbClr val="000000"/>
                </a:buClr>
                <a:buFont typeface="Arial" panose="020B0604020202020204"/>
                <a:buNone/>
                <a:defRPr/>
              </a:pPr>
              <a:r>
                <a:rPr lang="en-US" sz="1800" kern="0" dirty="0" err="1">
                  <a:latin typeface="Arial" panose="020B0604020202020204"/>
                  <a:cs typeface="Arial" panose="020B0604020202020204"/>
                </a:rPr>
                <a:t>Recuperación</a:t>
              </a:r>
              <a:r>
                <a:rPr lang="en-US" sz="1800" kern="0" dirty="0">
                  <a:latin typeface="Arial" panose="020B0604020202020204"/>
                  <a:cs typeface="Arial" panose="020B0604020202020204"/>
                </a:rPr>
                <a:t>   </a:t>
              </a:r>
            </a:p>
          </p:txBody>
        </p:sp>
        <p:sp>
          <p:nvSpPr>
            <p:cNvPr id="53" name="Oval 21"/>
            <p:cNvSpPr/>
            <p:nvPr/>
          </p:nvSpPr>
          <p:spPr bwMode="auto">
            <a:xfrm>
              <a:off x="887488" y="5466019"/>
              <a:ext cx="429694" cy="499431"/>
            </a:xfrm>
            <a:prstGeom prst="ellipse">
              <a:avLst/>
            </a:prstGeom>
            <a:gradFill flip="none" rotWithShape="1">
              <a:gsLst>
                <a:gs pos="0">
                  <a:schemeClr val="bg1">
                    <a:shade val="30000"/>
                    <a:satMod val="115000"/>
                  </a:schemeClr>
                </a:gs>
                <a:gs pos="50000">
                  <a:schemeClr val="bg1">
                    <a:shade val="67500"/>
                    <a:satMod val="115000"/>
                  </a:schemeClr>
                </a:gs>
                <a:gs pos="100000">
                  <a:schemeClr val="bg1">
                    <a:shade val="100000"/>
                    <a:satMod val="115000"/>
                  </a:schemeClr>
                </a:gs>
              </a:gsLst>
              <a:lin ang="16200000" scaled="1"/>
              <a:tileRect/>
            </a:gradFill>
            <a:ln w="12700">
              <a:solidFill>
                <a:schemeClr val="accent3"/>
              </a:solidFill>
              <a:round/>
            </a:ln>
          </p:spPr>
          <p:txBody>
            <a:bodyPr/>
            <a:lstStyle/>
            <a:p>
              <a:pPr algn="ctr" eaLnBrk="1" fontAlgn="auto" hangingPunct="1">
                <a:spcBef>
                  <a:spcPts val="0"/>
                </a:spcBef>
                <a:spcAft>
                  <a:spcPts val="0"/>
                </a:spcAft>
                <a:buClr>
                  <a:srgbClr val="000000"/>
                </a:buClr>
                <a:buFont typeface="Arial" panose="020B0604020202020204"/>
                <a:buNone/>
                <a:defRPr/>
              </a:pPr>
              <a:r>
                <a:rPr lang="es-EC" sz="2400" b="1" kern="0" dirty="0">
                  <a:latin typeface="Arial" panose="020B0604020202020204"/>
                  <a:cs typeface="Arial" panose="020B0604020202020204"/>
                </a:rPr>
                <a:t>4</a:t>
              </a:r>
              <a:endParaRPr lang="en-US" sz="2400" b="1" kern="0" dirty="0">
                <a:latin typeface="Arial" panose="020B0604020202020204"/>
                <a:cs typeface="Arial" panose="020B0604020202020204"/>
              </a:endParaRPr>
            </a:p>
          </p:txBody>
        </p:sp>
      </p:grpSp>
      <p:sp>
        <p:nvSpPr>
          <p:cNvPr id="2" name="CuadroTexto 1"/>
          <p:cNvSpPr txBox="1"/>
          <p:nvPr/>
        </p:nvSpPr>
        <p:spPr>
          <a:xfrm>
            <a:off x="469106" y="1196752"/>
            <a:ext cx="4474766" cy="646331"/>
          </a:xfrm>
          <a:prstGeom prst="rect">
            <a:avLst/>
          </a:prstGeom>
          <a:noFill/>
        </p:spPr>
        <p:txBody>
          <a:bodyPr wrap="square" rtlCol="0">
            <a:spAutoFit/>
          </a:bodyPr>
          <a:lstStyle/>
          <a:p>
            <a:r>
              <a:rPr lang="es-ES" sz="1800" dirty="0"/>
              <a:t>Disminuir el impacto que las lluvias intensas podrían generar en el territorio </a:t>
            </a:r>
            <a:endParaRPr lang="es-EC" sz="1800" dirty="0"/>
          </a:p>
        </p:txBody>
      </p:sp>
      <p:sp>
        <p:nvSpPr>
          <p:cNvPr id="3" name="Flecha: a la derecha 2"/>
          <p:cNvSpPr/>
          <p:nvPr/>
        </p:nvSpPr>
        <p:spPr>
          <a:xfrm>
            <a:off x="5087888" y="1343026"/>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5" name="Rectángulo 4"/>
          <p:cNvSpPr/>
          <p:nvPr/>
        </p:nvSpPr>
        <p:spPr>
          <a:xfrm>
            <a:off x="10058955" y="1196752"/>
            <a:ext cx="573549" cy="3641725"/>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31" name="CuadroTexto 30"/>
          <p:cNvSpPr txBox="1"/>
          <p:nvPr/>
        </p:nvSpPr>
        <p:spPr>
          <a:xfrm>
            <a:off x="469106" y="2147446"/>
            <a:ext cx="4474766" cy="646331"/>
          </a:xfrm>
          <a:prstGeom prst="rect">
            <a:avLst/>
          </a:prstGeom>
          <a:noFill/>
        </p:spPr>
        <p:txBody>
          <a:bodyPr wrap="square" rtlCol="0">
            <a:spAutoFit/>
          </a:bodyPr>
          <a:lstStyle/>
          <a:p>
            <a:r>
              <a:rPr lang="es-ES" sz="1800" dirty="0"/>
              <a:t>Organizarnos y prepararnos para responder ante posibles emergencias </a:t>
            </a:r>
            <a:endParaRPr lang="es-EC" sz="1800" dirty="0"/>
          </a:p>
        </p:txBody>
      </p:sp>
      <p:sp>
        <p:nvSpPr>
          <p:cNvPr id="32" name="Flecha: a la derecha 31"/>
          <p:cNvSpPr/>
          <p:nvPr/>
        </p:nvSpPr>
        <p:spPr>
          <a:xfrm>
            <a:off x="5088380" y="2339182"/>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 name="CuadroTexto 3"/>
          <p:cNvSpPr txBox="1"/>
          <p:nvPr/>
        </p:nvSpPr>
        <p:spPr>
          <a:xfrm>
            <a:off x="10181737" y="1431243"/>
            <a:ext cx="369332" cy="3212739"/>
          </a:xfrm>
          <a:prstGeom prst="rect">
            <a:avLst/>
          </a:prstGeom>
          <a:noFill/>
        </p:spPr>
        <p:txBody>
          <a:bodyPr vert="vert270" wrap="none" rtlCol="0">
            <a:spAutoFit/>
          </a:bodyPr>
          <a:lstStyle/>
          <a:p>
            <a:r>
              <a:rPr lang="es-ES" sz="1200" b="1" dirty="0">
                <a:solidFill>
                  <a:srgbClr val="002060"/>
                </a:solidFill>
              </a:rPr>
              <a:t>ALINEACIÓN DE LA GESTIÓN MUNICIPAL </a:t>
            </a:r>
            <a:endParaRPr lang="es-EC" sz="1200" b="1" dirty="0">
              <a:solidFill>
                <a:srgbClr val="002060"/>
              </a:solidFill>
            </a:endParaRPr>
          </a:p>
        </p:txBody>
      </p:sp>
      <p:sp>
        <p:nvSpPr>
          <p:cNvPr id="37" name="CuadroTexto 36"/>
          <p:cNvSpPr txBox="1"/>
          <p:nvPr/>
        </p:nvSpPr>
        <p:spPr>
          <a:xfrm>
            <a:off x="469106" y="3081555"/>
            <a:ext cx="4474766" cy="646331"/>
          </a:xfrm>
          <a:prstGeom prst="rect">
            <a:avLst/>
          </a:prstGeom>
          <a:noFill/>
        </p:spPr>
        <p:txBody>
          <a:bodyPr wrap="square" rtlCol="0">
            <a:spAutoFit/>
          </a:bodyPr>
          <a:lstStyle/>
          <a:p>
            <a:r>
              <a:rPr lang="es-ES" sz="1800" dirty="0"/>
              <a:t>Coordinar oportunamente las acciones de respuesta y asistencia a la población.</a:t>
            </a:r>
            <a:endParaRPr lang="es-EC" sz="1800" dirty="0"/>
          </a:p>
        </p:txBody>
      </p:sp>
      <p:sp>
        <p:nvSpPr>
          <p:cNvPr id="38" name="CuadroTexto 37"/>
          <p:cNvSpPr txBox="1"/>
          <p:nvPr/>
        </p:nvSpPr>
        <p:spPr>
          <a:xfrm>
            <a:off x="492125" y="4080014"/>
            <a:ext cx="4474766" cy="646331"/>
          </a:xfrm>
          <a:prstGeom prst="rect">
            <a:avLst/>
          </a:prstGeom>
          <a:noFill/>
        </p:spPr>
        <p:txBody>
          <a:bodyPr wrap="square" rtlCol="0">
            <a:spAutoFit/>
          </a:bodyPr>
          <a:lstStyle/>
          <a:p>
            <a:r>
              <a:rPr lang="es-ES" sz="1800" dirty="0"/>
              <a:t>Mejorar las condiciones de desarrollo para los sectores afectados.</a:t>
            </a:r>
            <a:endParaRPr lang="es-EC" sz="1800" dirty="0"/>
          </a:p>
        </p:txBody>
      </p:sp>
      <p:sp>
        <p:nvSpPr>
          <p:cNvPr id="39" name="Flecha: a la derecha 38"/>
          <p:cNvSpPr/>
          <p:nvPr/>
        </p:nvSpPr>
        <p:spPr>
          <a:xfrm>
            <a:off x="5087888" y="3332163"/>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
        <p:nvSpPr>
          <p:cNvPr id="40" name="Flecha: a la derecha 39"/>
          <p:cNvSpPr/>
          <p:nvPr/>
        </p:nvSpPr>
        <p:spPr>
          <a:xfrm>
            <a:off x="5087888" y="4325144"/>
            <a:ext cx="720080" cy="367851"/>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C"/>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5363"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536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929457"/>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3989387"/>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0" name="Rectángulo 9"/>
          <p:cNvSpPr/>
          <p:nvPr/>
        </p:nvSpPr>
        <p:spPr bwMode="auto">
          <a:xfrm>
            <a:off x="8039100" y="4307205"/>
            <a:ext cx="4105275" cy="157607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Parroquias y sectores expuestos.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Población expuesta.</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Elementos esenciales vulnerables.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Infraestructura vial vulnerable.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Medios de vida y de productividad expuestos. </a:t>
            </a:r>
          </a:p>
        </p:txBody>
      </p:sp>
      <p:pic>
        <p:nvPicPr>
          <p:cNvPr id="11" name="Imagen 10">
            <a:extLst>
              <a:ext uri="{FF2B5EF4-FFF2-40B4-BE49-F238E27FC236}">
                <a16:creationId xmlns:a16="http://schemas.microsoft.com/office/drawing/2014/main" id="{426C9F2E-B3BF-4E9F-9522-600E2C3DA951}"/>
              </a:ext>
            </a:extLst>
          </p:cNvPr>
          <p:cNvPicPr>
            <a:picLocks noChangeAspect="1"/>
          </p:cNvPicPr>
          <p:nvPr/>
        </p:nvPicPr>
        <p:blipFill rotWithShape="1">
          <a:blip r:embed="rId5"/>
          <a:srcRect r="31274"/>
          <a:stretch/>
        </p:blipFill>
        <p:spPr>
          <a:xfrm>
            <a:off x="8035925" y="149012"/>
            <a:ext cx="4036739" cy="415819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7411"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2"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7413"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17415" name="Imagen 10" descr="En Ayacucho se toman medidas para prevenir inundaciones - Gobierno de  Manabí Ecuador"/>
          <p:cNvPicPr>
            <a:picLocks noChangeAspect="1"/>
          </p:cNvPicPr>
          <p:nvPr/>
        </p:nvPicPr>
        <p:blipFill>
          <a:blip r:embed="rId5">
            <a:extLst>
              <a:ext uri="{28A0092B-C50C-407E-A947-70E740481C1C}">
                <a14:useLocalDpi xmlns:a14="http://schemas.microsoft.com/office/drawing/2010/main" val="0"/>
              </a:ext>
            </a:extLst>
          </a:blip>
          <a:srcRect t="13197" b="12672"/>
          <a:stretch>
            <a:fillRect/>
          </a:stretch>
        </p:blipFill>
        <p:spPr bwMode="auto">
          <a:xfrm>
            <a:off x="8035925" y="1344613"/>
            <a:ext cx="4105275" cy="2027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ángulo 8"/>
          <p:cNvSpPr/>
          <p:nvPr/>
        </p:nvSpPr>
        <p:spPr bwMode="auto">
          <a:xfrm>
            <a:off x="8039100" y="3489325"/>
            <a:ext cx="4105275" cy="239395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sumideros y alcantarillas.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ríos y quebradas.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riberas para el control de erosión.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obras de encauzamiento de quebradas.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Apertura de canales de drenaje.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Mingas comunitarias para construcción de cunetas de coronación.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19459"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0"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19461"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latin typeface="Calibri" panose="020F0502020204030204" pitchFamily="34" charset="0"/>
                <a:ea typeface="Calibri" panose="020F0502020204030204" pitchFamily="34" charset="0"/>
                <a:cs typeface="Times New Roman" panose="02020603050405020304" pitchFamily="18" charset="0"/>
              </a:rPr>
              <a:t>vialidad, riego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3" name="Rectángulo 12"/>
          <p:cNvSpPr/>
          <p:nvPr/>
        </p:nvSpPr>
        <p:spPr bwMode="auto">
          <a:xfrm>
            <a:off x="8039100" y="34893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de cunetas viales y alcantarillas de cruce vial.</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Limpieza y desazolve de canales de riego.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Eliminación de criaderos de mosquito.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de fuentes de captación de agua potable.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Protección estaciones y subestaciones de energía. </a:t>
            </a:r>
          </a:p>
        </p:txBody>
      </p:sp>
      <p:pic>
        <p:nvPicPr>
          <p:cNvPr id="19464" name="Picture 2"/>
          <p:cNvPicPr>
            <a:picLocks noChangeAspect="1" noChangeArrowheads="1"/>
          </p:cNvPicPr>
          <p:nvPr/>
        </p:nvPicPr>
        <p:blipFill>
          <a:blip r:embed="rId5">
            <a:extLst>
              <a:ext uri="{28A0092B-C50C-407E-A947-70E740481C1C}">
                <a14:useLocalDpi xmlns:a14="http://schemas.microsoft.com/office/drawing/2010/main" val="0"/>
              </a:ext>
            </a:extLst>
          </a:blip>
          <a:srcRect b="27383"/>
          <a:stretch>
            <a:fillRect/>
          </a:stretch>
        </p:blipFill>
        <p:spPr bwMode="auto">
          <a:xfrm>
            <a:off x="8035925" y="1344613"/>
            <a:ext cx="4105275" cy="2014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1507"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08"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1509"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sp>
        <p:nvSpPr>
          <p:cNvPr id="11" name="Rectángulo 10"/>
          <p:cNvSpPr/>
          <p:nvPr/>
        </p:nvSpPr>
        <p:spPr bwMode="auto">
          <a:xfrm>
            <a:off x="8035925" y="3705225"/>
            <a:ext cx="4105275" cy="2171700"/>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Restricción de permisos de construcción en zonas de mayor riesgo.</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Focalizar operativos de control en zonas de mayor riesgo. </a:t>
            </a: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a:p>
            <a:pPr marL="342900" indent="-342900" eaLnBrk="1" fontAlgn="auto" hangingPunct="1">
              <a:spcBef>
                <a:spcPts val="0"/>
              </a:spcBef>
              <a:spcAft>
                <a:spcPts val="0"/>
              </a:spcAft>
              <a:buClr>
                <a:srgbClr val="000000"/>
              </a:buClr>
              <a:buFont typeface="+mj-lt"/>
              <a:buAutoNum type="arabicPeriod"/>
              <a:defRPr/>
            </a:pPr>
            <a:endParaRPr lang="es-ES" kern="0" dirty="0">
              <a:solidFill>
                <a:schemeClr val="tx1"/>
              </a:solidFill>
            </a:endParaRPr>
          </a:p>
        </p:txBody>
      </p:sp>
      <p:pic>
        <p:nvPicPr>
          <p:cNvPr id="5" name="Imagen 4">
            <a:extLst>
              <a:ext uri="{FF2B5EF4-FFF2-40B4-BE49-F238E27FC236}">
                <a16:creationId xmlns:a16="http://schemas.microsoft.com/office/drawing/2014/main" id="{702159C0-3424-42C4-0171-98163047375D}"/>
              </a:ext>
            </a:extLst>
          </p:cNvPr>
          <p:cNvPicPr>
            <a:picLocks noChangeAspect="1"/>
          </p:cNvPicPr>
          <p:nvPr/>
        </p:nvPicPr>
        <p:blipFill>
          <a:blip r:embed="rId5"/>
          <a:stretch>
            <a:fillRect/>
          </a:stretch>
        </p:blipFill>
        <p:spPr>
          <a:xfrm>
            <a:off x="8035925" y="561043"/>
            <a:ext cx="3960440" cy="3038613"/>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8" name="Google Shape;118;p4"/>
          <p:cNvSpPr txBox="1"/>
          <p:nvPr/>
        </p:nvSpPr>
        <p:spPr bwMode="auto">
          <a:xfrm>
            <a:off x="492125" y="241300"/>
            <a:ext cx="9420225" cy="892175"/>
          </a:xfrm>
          <a:prstGeom prst="rect">
            <a:avLst/>
          </a:prstGeom>
          <a:noFill/>
          <a:ln>
            <a:noFill/>
          </a:ln>
        </p:spPr>
        <p:txBody>
          <a:bodyPr spcFirstLastPara="1" lIns="91425" tIns="45700" rIns="91425" bIns="45700">
            <a:spAutoFit/>
          </a:bodyPr>
          <a:lstStyle/>
          <a:p>
            <a:pPr eaLnBrk="1" fontAlgn="auto" hangingPunct="1">
              <a:spcBef>
                <a:spcPts val="0"/>
              </a:spcBef>
              <a:spcAft>
                <a:spcPts val="0"/>
              </a:spcAft>
              <a:buClr>
                <a:srgbClr val="000000"/>
              </a:buClr>
              <a:buSzPts val="2000"/>
              <a:buFont typeface="Arial" panose="020B0604020202020204"/>
              <a:buNone/>
              <a:defRPr/>
            </a:pPr>
            <a:r>
              <a:rPr lang="es-EC" sz="2800" b="1" kern="0" dirty="0">
                <a:solidFill>
                  <a:srgbClr val="212D5A"/>
                </a:solidFill>
                <a:latin typeface="Calibri" panose="020F0502020204030204" pitchFamily="34" charset="0"/>
                <a:ea typeface="Calibri" panose="020F0502020204030204" pitchFamily="34" charset="0"/>
                <a:cs typeface="Calibri" panose="020F0502020204030204" pitchFamily="34" charset="0"/>
              </a:rPr>
              <a:t>Lineamientos específicos GAD Municipales.</a:t>
            </a:r>
          </a:p>
          <a:p>
            <a:pPr eaLnBrk="1" fontAlgn="auto" hangingPunct="1">
              <a:spcBef>
                <a:spcPts val="0"/>
              </a:spcBef>
              <a:spcAft>
                <a:spcPts val="0"/>
              </a:spcAft>
              <a:buClr>
                <a:srgbClr val="000000"/>
              </a:buClr>
              <a:buSzPts val="2000"/>
              <a:buFont typeface="Arial" panose="020B0604020202020204"/>
              <a:buNone/>
              <a:defRPr/>
            </a:pPr>
            <a:r>
              <a:rPr lang="es-EC" sz="2400" b="1" kern="0" dirty="0">
                <a:solidFill>
                  <a:schemeClr val="bg1">
                    <a:lumMod val="50000"/>
                  </a:schemeClr>
                </a:solidFill>
                <a:latin typeface="Calibri" panose="020F0502020204030204" pitchFamily="34" charset="0"/>
                <a:ea typeface="Calibri" panose="020F0502020204030204" pitchFamily="34" charset="0"/>
                <a:cs typeface="Calibri" panose="020F0502020204030204" pitchFamily="34" charset="0"/>
              </a:rPr>
              <a:t>Enfoque de reducción de riesgos.</a:t>
            </a:r>
            <a:endParaRPr lang="es-EC" sz="2400" b="1" kern="0" dirty="0">
              <a:solidFill>
                <a:srgbClr val="212D5A"/>
              </a:solidFill>
              <a:latin typeface="Calibri" panose="020F0502020204030204" pitchFamily="34" charset="0"/>
              <a:ea typeface="Calibri" panose="020F0502020204030204" pitchFamily="34" charset="0"/>
              <a:cs typeface="Calibri" panose="020F0502020204030204" pitchFamily="34" charset="0"/>
            </a:endParaRPr>
          </a:p>
        </p:txBody>
      </p:sp>
      <p:pic>
        <p:nvPicPr>
          <p:cNvPr id="23555" name="Google Shape;121;p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0350"/>
            <a:ext cx="938213"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6" name="Google Shape;111;p3"/>
          <p:cNvSpPr txBox="1">
            <a:spLocks noChangeArrowheads="1"/>
          </p:cNvSpPr>
          <p:nvPr/>
        </p:nvSpPr>
        <p:spPr bwMode="auto">
          <a:xfrm>
            <a:off x="349250" y="6364288"/>
            <a:ext cx="4360863"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lvl1pPr>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eaLnBrk="1" hangingPunct="1">
              <a:buSzPts val="1200"/>
            </a:pPr>
            <a:r>
              <a:rPr lang="es-EC" altLang="es-EC" sz="1200">
                <a:solidFill>
                  <a:srgbClr val="212D5A"/>
                </a:solidFill>
              </a:rPr>
              <a:t>Secretaría de Gestión de Riesgos</a:t>
            </a:r>
            <a:endParaRPr lang="es-EC" altLang="es-EC"/>
          </a:p>
        </p:txBody>
      </p:sp>
      <p:pic>
        <p:nvPicPr>
          <p:cNvPr id="23557"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921750" y="5883275"/>
            <a:ext cx="3013075" cy="78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CuadroTexto 20"/>
          <p:cNvSpPr txBox="1"/>
          <p:nvPr/>
        </p:nvSpPr>
        <p:spPr>
          <a:xfrm>
            <a:off x="492125" y="1344613"/>
            <a:ext cx="7543800" cy="4406900"/>
          </a:xfrm>
          <a:prstGeom prst="rect">
            <a:avLst/>
          </a:prstGeom>
          <a:noFill/>
        </p:spPr>
        <p:txBody>
          <a:bodyPr>
            <a:spAutoFit/>
          </a:bodyPr>
          <a:lstStyle>
            <a:lvl1pPr marL="342900" indent="-3429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1pPr>
            <a:lvl2pPr marL="742950" indent="-28575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2pPr>
            <a:lvl3pPr marL="11430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3pPr>
            <a:lvl4pPr marL="16002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4pPr>
            <a:lvl5pPr marL="2057400" indent="-228600">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buClr>
                <a:srgbClr val="000000"/>
              </a:buClr>
              <a:buFont typeface="Arial" panose="020B0604020202020204" pitchFamily="34" charset="0"/>
              <a:defRPr sz="1400">
                <a:solidFill>
                  <a:srgbClr val="000000"/>
                </a:solidFill>
                <a:latin typeface="Arial" panose="020B0604020202020204" pitchFamily="34" charset="0"/>
                <a:cs typeface="Arial" panose="020B0604020202020204" pitchFamily="34" charset="0"/>
              </a:defRPr>
            </a:lvl9pPr>
          </a:lstStyle>
          <a:p>
            <a:pPr algn="just" eaLnBrk="1" hangingPunct="1">
              <a:lnSpc>
                <a:spcPct val="107000"/>
              </a:lnSpc>
              <a:spcBef>
                <a:spcPts val="600"/>
              </a:spcBef>
              <a:spcAft>
                <a:spcPts val="600"/>
              </a:spcAft>
              <a:buFont typeface="Arial" panose="020B0604020202020204" pitchFamily="34" charset="0"/>
              <a:buAutoNum type="arabicPeriod"/>
            </a:pPr>
            <a:r>
              <a:rPr lang="es-MX"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Definir los escenarios</a:t>
            </a:r>
            <a:r>
              <a:rPr lang="es-ES" altLang="es-MX"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 de riesgo del cantón, en base a la información proporcionada por la SGR</a:t>
            </a:r>
            <a:r>
              <a:rPr lang="es-MX"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a:t>
            </a:r>
            <a:endPar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Ejecutar en el ámbito de sus competencias medidas de prevención y mitigación en los sectores de mayor impacto establecidos en el escenario de riesgo.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Coordinar a través del COE Cantonal la ejecución de medidas de prevención y mitigación en el ámbito de la salud, educación, productividad, </a:t>
            </a:r>
            <a:r>
              <a:rPr lang="es-EC"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vialidad y servicios básicos. </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solidFill>
                  <a:srgbClr val="A6A6A6"/>
                </a:solidFill>
                <a:latin typeface="Calibri" panose="020F0502020204030204" pitchFamily="34" charset="0"/>
                <a:ea typeface="Calibri" panose="020F0502020204030204" pitchFamily="34" charset="0"/>
                <a:cs typeface="Times New Roman" panose="02020603050405020304" pitchFamily="18" charset="0"/>
              </a:rPr>
              <a:t>Fortalecer el control de asentamientos irregulares de viviendas en los escenarios de  impacto del fenómeno de El Niño.</a:t>
            </a:r>
          </a:p>
          <a:p>
            <a:pPr algn="just" eaLnBrk="1" hangingPunct="1">
              <a:lnSpc>
                <a:spcPct val="107000"/>
              </a:lnSpc>
              <a:spcBef>
                <a:spcPts val="600"/>
              </a:spcBef>
              <a:spcAft>
                <a:spcPts val="600"/>
              </a:spcAft>
              <a:buFont typeface="Arial" panose="020B0604020202020204" pitchFamily="34" charset="0"/>
              <a:buAutoNum type="arabicPeriod"/>
            </a:pPr>
            <a:r>
              <a:rPr lang="es-ES" altLang="es-EC" sz="1600" dirty="0">
                <a:latin typeface="Calibri" panose="020F0502020204030204" pitchFamily="34" charset="0"/>
                <a:ea typeface="Calibri" panose="020F0502020204030204" pitchFamily="34" charset="0"/>
                <a:cs typeface="Times New Roman" panose="02020603050405020304" pitchFamily="18" charset="0"/>
              </a:rPr>
              <a:t>Establecer en conjunto con el MIDUVI, planes de reubicación de viviendas de las zonas de riesgo no mitigable.</a:t>
            </a:r>
            <a:endParaRPr lang="es-EC"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lnSpc>
                <a:spcPct val="107000"/>
              </a:lnSpc>
              <a:spcBef>
                <a:spcPts val="600"/>
              </a:spcBef>
              <a:spcAft>
                <a:spcPts val="600"/>
              </a:spcAft>
              <a:buFont typeface="Arial" panose="020B0604020202020204" pitchFamily="34" charset="0"/>
              <a:buAutoNum type="arabicPeriod"/>
            </a:pPr>
            <a:endParaRPr lang="es-ES" altLang="es-EC" sz="1600" dirty="0">
              <a:latin typeface="Calibri" panose="020F0502020204030204" pitchFamily="34" charset="0"/>
              <a:ea typeface="Calibri" panose="020F0502020204030204" pitchFamily="34" charset="0"/>
              <a:cs typeface="Times New Roman" panose="02020603050405020304" pitchFamily="18" charset="0"/>
            </a:endParaRPr>
          </a:p>
          <a:p>
            <a:pPr algn="just" eaLnBrk="1" hangingPunct="1">
              <a:buFont typeface="Arial" panose="020B0604020202020204" pitchFamily="34" charset="0"/>
              <a:buAutoNum type="arabicPeriod"/>
            </a:pPr>
            <a:endParaRPr lang="es-ES" altLang="es-EC" sz="1600" dirty="0">
              <a:ea typeface="Calibri" panose="020F0502020204030204" pitchFamily="34" charset="0"/>
            </a:endParaRPr>
          </a:p>
          <a:p>
            <a:pPr algn="just" eaLnBrk="1" hangingPunct="1">
              <a:buFont typeface="Arial" panose="020B0604020202020204" pitchFamily="34" charset="0"/>
              <a:buAutoNum type="arabicPeriod"/>
            </a:pPr>
            <a:endParaRPr lang="es-ES" altLang="es-EC" sz="400" dirty="0">
              <a:ea typeface="Calibri" panose="020F0502020204030204" pitchFamily="34" charset="0"/>
            </a:endParaRPr>
          </a:p>
        </p:txBody>
      </p:sp>
      <p:pic>
        <p:nvPicPr>
          <p:cNvPr id="23562" name="Picture 10" descr="Vivienda se desplomó y hay más casas en riesgo en Las Palmas"/>
          <p:cNvPicPr>
            <a:picLocks noChangeAspect="1" noChangeArrowheads="1"/>
          </p:cNvPicPr>
          <p:nvPr/>
        </p:nvPicPr>
        <p:blipFill rotWithShape="1">
          <a:blip r:embed="rId5">
            <a:extLst>
              <a:ext uri="{28A0092B-C50C-407E-A947-70E740481C1C}">
                <a14:useLocalDpi xmlns:a14="http://schemas.microsoft.com/office/drawing/2010/main" val="0"/>
              </a:ext>
            </a:extLst>
          </a:blip>
          <a:srcRect t="16339"/>
          <a:stretch>
            <a:fillRect/>
          </a:stretch>
        </p:blipFill>
        <p:spPr bwMode="auto">
          <a:xfrm>
            <a:off x="8031163" y="1344613"/>
            <a:ext cx="4113211" cy="2580852"/>
          </a:xfrm>
          <a:prstGeom prst="rect">
            <a:avLst/>
          </a:prstGeom>
          <a:noFill/>
          <a:extLst>
            <a:ext uri="{909E8E84-426E-40DD-AFC4-6F175D3DCCD1}">
              <a14:hiddenFill xmlns:a14="http://schemas.microsoft.com/office/drawing/2010/main">
                <a:solidFill>
                  <a:srgbClr val="FFFFFF"/>
                </a:solidFill>
              </a14:hiddenFill>
            </a:ext>
          </a:extLst>
        </p:spPr>
      </p:pic>
      <p:sp>
        <p:nvSpPr>
          <p:cNvPr id="11" name="Rectángulo 10"/>
          <p:cNvSpPr/>
          <p:nvPr/>
        </p:nvSpPr>
        <p:spPr bwMode="auto">
          <a:xfrm>
            <a:off x="8039100" y="4005064"/>
            <a:ext cx="4105275" cy="1655961"/>
          </a:xfrm>
          <a:prstGeom prst="rect">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1" fontAlgn="auto" hangingPunct="1">
              <a:spcBef>
                <a:spcPts val="0"/>
              </a:spcBef>
              <a:spcAft>
                <a:spcPts val="0"/>
              </a:spcAft>
              <a:buClr>
                <a:srgbClr val="000000"/>
              </a:buClr>
              <a:buFont typeface="Arial" panose="020B0604020202020204"/>
              <a:buNone/>
              <a:defRPr/>
            </a:pPr>
            <a:r>
              <a:rPr lang="es-ES" b="1" kern="0" dirty="0">
                <a:solidFill>
                  <a:srgbClr val="002060"/>
                </a:solidFill>
              </a:rPr>
              <a:t>Consideraciones:</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Evaluar costo beneficio referente a costos de medidas de mitigación.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Demolición de viviendas. </a:t>
            </a:r>
          </a:p>
          <a:p>
            <a:pPr marL="342900" indent="-342900" eaLnBrk="1" fontAlgn="auto" hangingPunct="1">
              <a:spcBef>
                <a:spcPts val="0"/>
              </a:spcBef>
              <a:spcAft>
                <a:spcPts val="0"/>
              </a:spcAft>
              <a:buClr>
                <a:srgbClr val="000000"/>
              </a:buClr>
              <a:buFont typeface="+mj-lt"/>
              <a:buAutoNum type="arabicPeriod"/>
              <a:defRPr/>
            </a:pPr>
            <a:r>
              <a:rPr lang="es-ES" kern="0" dirty="0">
                <a:solidFill>
                  <a:schemeClr val="tx1"/>
                </a:solidFill>
              </a:rPr>
              <a:t>Establecer planes para la recuperación del espacio público. </a:t>
            </a: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Arial"/>
        <a:cs typeface="Arial"/>
      </a:majorFont>
      <a:minorFont>
        <a:latin typeface="Arial"/>
        <a:ea typeface="Arial"/>
        <a:cs typeface="Arial"/>
      </a:minorFont>
    </a:fontScheme>
    <a:fmtScheme name="Office">
      <a:fillStyleLst>
        <a:solidFill>
          <a:schemeClr val="phClr"/>
        </a:solidFill>
        <a:gradFill>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effectStyle>
      </a:effectStyleLst>
      <a:bgFillStyleLst>
        <a:solidFill>
          <a:schemeClr val="phClr"/>
        </a:solidFill>
        <a:gradFill>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gradFill>
        <a:gradFill>
          <a:gsLst>
            <a:gs pos="0">
              <a:schemeClr val="phClr">
                <a:tint val="80000"/>
                <a:satMod val="300000"/>
              </a:schemeClr>
            </a:gs>
            <a:gs pos="100000">
              <a:schemeClr val="phClr">
                <a:shade val="30000"/>
                <a:satMod val="200000"/>
              </a:schemeClr>
            </a:gs>
          </a:gsLst>
          <a:path path="circle"/>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Lineamientos ELL-ENOS Gobernación</Template>
  <TotalTime>394</TotalTime>
  <Words>3089</Words>
  <Application>Microsoft Office PowerPoint</Application>
  <PresentationFormat>Panorámica</PresentationFormat>
  <Paragraphs>284</Paragraphs>
  <Slides>27</Slides>
  <Notes>18</Notes>
  <HiddenSlides>0</HiddenSlides>
  <MMClips>1</MMClips>
  <ScaleCrop>false</ScaleCrop>
  <HeadingPairs>
    <vt:vector size="6" baseType="variant">
      <vt:variant>
        <vt:lpstr>Fuentes usadas</vt:lpstr>
      </vt:variant>
      <vt:variant>
        <vt:i4>3</vt:i4>
      </vt:variant>
      <vt:variant>
        <vt:lpstr>Tema</vt:lpstr>
      </vt:variant>
      <vt:variant>
        <vt:i4>1</vt:i4>
      </vt:variant>
      <vt:variant>
        <vt:lpstr>Títulos de diapositiva</vt:lpstr>
      </vt:variant>
      <vt:variant>
        <vt:i4>27</vt:i4>
      </vt:variant>
    </vt:vector>
  </HeadingPairs>
  <TitlesOfParts>
    <vt:vector size="31" baseType="lpstr">
      <vt:lpstr>Arial</vt:lpstr>
      <vt:lpstr>Calibri</vt:lpstr>
      <vt:lpstr>Times New Roman</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JULIO CESAR CELORIO</dc:creator>
  <cp:lastModifiedBy>Marisabel Freire Feijoo</cp:lastModifiedBy>
  <cp:revision>48</cp:revision>
  <dcterms:created xsi:type="dcterms:W3CDTF">2023-05-08T13:06:00Z</dcterms:created>
  <dcterms:modified xsi:type="dcterms:W3CDTF">2023-05-29T21:06:37Z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774798F6FE9F47AE830045F248159A86</vt:lpwstr>
  </property>
  <property fmtid="{D5CDD505-2E9C-101B-9397-08002B2CF9AE}" pid="3" name="KSOProductBuildVer">
    <vt:lpwstr>1033-11.2.0.11537</vt:lpwstr>
  </property>
</Properties>
</file>